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comments/comment1.xml" ContentType="application/vnd.openxmlformats-officedocument.presentationml.comment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6" r:id="rId10"/>
    <p:sldId id="294" r:id="rId11"/>
    <p:sldId id="265"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 id="280" r:id="rId26"/>
    <p:sldId id="281" r:id="rId27"/>
    <p:sldId id="282" r:id="rId28"/>
    <p:sldId id="283" r:id="rId29"/>
    <p:sldId id="284" r:id="rId30"/>
    <p:sldId id="285" r:id="rId31"/>
    <p:sldId id="286" r:id="rId32"/>
    <p:sldId id="287" r:id="rId33"/>
    <p:sldId id="289" r:id="rId34"/>
    <p:sldId id="288" r:id="rId35"/>
    <p:sldId id="290" r:id="rId36"/>
    <p:sldId id="291" r:id="rId37"/>
    <p:sldId id="293" r:id="rId38"/>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Rabia Zia" initials="RZ" lastIdx="2" clrIdx="0">
    <p:extLst>
      <p:ext uri="{19B8F6BF-5375-455C-9EA6-DF929625EA0E}">
        <p15:presenceInfo xmlns:p15="http://schemas.microsoft.com/office/powerpoint/2012/main" xmlns="" userId="de31e7b89aa58c19"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516" autoAdjust="0"/>
    <p:restoredTop sz="94660"/>
  </p:normalViewPr>
  <p:slideViewPr>
    <p:cSldViewPr snapToGrid="0">
      <p:cViewPr varScale="1">
        <p:scale>
          <a:sx n="74" d="100"/>
          <a:sy n="74" d="100"/>
        </p:scale>
        <p:origin x="-546"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ableStyles" Target="tableStyles.xml"/></Relationships>
</file>

<file path=ppt/comments/comment1.xml><?xml version="1.0" encoding="utf-8"?>
<p:cmLst xmlns:a="http://schemas.openxmlformats.org/drawingml/2006/main" xmlns:r="http://schemas.openxmlformats.org/officeDocument/2006/relationships" xmlns:p="http://schemas.openxmlformats.org/presentationml/2006/main">
  <p:cm authorId="1" dt="2020-04-25T14:50:04.223" idx="2">
    <p:pos x="10" y="10"/>
    <p:text>10 ml regular bleech in 1 litre of water.</p:text>
    <p:extLst>
      <p:ext uri="{C676402C-5697-4E1C-873F-D02D1690AC5C}">
        <p15:threadingInfo xmlns:p15="http://schemas.microsoft.com/office/powerpoint/2012/main" xmlns="" timeZoneBias="-300"/>
      </p:ext>
    </p:extLst>
  </p:cm>
</p:cmLst>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54955" y="1447800"/>
            <a:ext cx="8825658" cy="3329581"/>
          </a:xfrm>
        </p:spPr>
        <p:txBody>
          <a:bodyPr anchor="b"/>
          <a:lstStyle>
            <a:lvl1pPr>
              <a:defRPr sz="7200"/>
            </a:lvl1pPr>
          </a:lstStyle>
          <a:p>
            <a:r>
              <a:rPr lang="en-US" smtClean="0"/>
              <a:t>Click to edit Master title style</a:t>
            </a:r>
            <a:endParaRPr lang="en-US" dirty="0"/>
          </a:p>
        </p:txBody>
      </p:sp>
      <p:sp>
        <p:nvSpPr>
          <p:cNvPr id="3" name="Subtitle 2"/>
          <p:cNvSpPr>
            <a:spLocks noGrp="1"/>
          </p:cNvSpPr>
          <p:nvPr>
            <p:ph type="subTitle" idx="1"/>
          </p:nvPr>
        </p:nvSpPr>
        <p:spPr>
          <a:xfrm>
            <a:off x="1154955" y="4777380"/>
            <a:ext cx="8825658" cy="861420"/>
          </a:xfrm>
        </p:spPr>
        <p:txBody>
          <a:bodyPr anchor="t"/>
          <a:lstStyle>
            <a:lvl1pPr marL="0" indent="0" algn="l">
              <a:buNone/>
              <a:defRPr cap="all">
                <a:solidFill>
                  <a:schemeClr val="bg2">
                    <a:lumMod val="40000"/>
                    <a:lumOff val="60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4AAD347D-5ACD-4C99-B74B-A9C85AD731AF}" type="datetimeFigureOut">
              <a:rPr lang="en-US" dirty="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6" y="4800587"/>
            <a:ext cx="8825657"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154955" y="685800"/>
            <a:ext cx="8825658" cy="3640666"/>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6" y="5367325"/>
            <a:ext cx="8825656"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4" y="1447800"/>
            <a:ext cx="8825659" cy="1981200"/>
          </a:xfrm>
        </p:spPr>
        <p:txBody>
          <a:bodyPr/>
          <a:lstStyle>
            <a:lvl1pPr>
              <a:defRPr sz="4800"/>
            </a:lvl1pPr>
          </a:lstStyle>
          <a:p>
            <a:r>
              <a:rPr lang="en-US" smtClean="0"/>
              <a:t>Click to edit Master title style</a:t>
            </a:r>
            <a:endParaRPr lang="en-US" dirty="0"/>
          </a:p>
        </p:txBody>
      </p:sp>
      <p:sp>
        <p:nvSpPr>
          <p:cNvPr id="8" name="Text Placeholder 3"/>
          <p:cNvSpPr>
            <a:spLocks noGrp="1"/>
          </p:cNvSpPr>
          <p:nvPr>
            <p:ph type="body" sz="half" idx="2"/>
          </p:nvPr>
        </p:nvSpPr>
        <p:spPr>
          <a:xfrm>
            <a:off x="1154954" y="3657600"/>
            <a:ext cx="8825659" cy="23622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574801" y="1447800"/>
            <a:ext cx="7999315" cy="2323374"/>
          </a:xfrm>
        </p:spPr>
        <p:txBody>
          <a:bodyPr/>
          <a:lstStyle>
            <a:lvl1pPr>
              <a:defRPr sz="4800"/>
            </a:lvl1pPr>
          </a:lstStyle>
          <a:p>
            <a:r>
              <a:rPr lang="en-US" smtClean="0"/>
              <a:t>Click to edit Master title style</a:t>
            </a:r>
            <a:endParaRPr lang="en-US" dirty="0"/>
          </a:p>
        </p:txBody>
      </p:sp>
      <p:sp>
        <p:nvSpPr>
          <p:cNvPr id="11" name="Text Placeholder 3"/>
          <p:cNvSpPr>
            <a:spLocks noGrp="1"/>
          </p:cNvSpPr>
          <p:nvPr>
            <p:ph type="body" sz="half" idx="14"/>
          </p:nvPr>
        </p:nvSpPr>
        <p:spPr>
          <a:xfrm>
            <a:off x="1930400" y="3771174"/>
            <a:ext cx="7279649" cy="342174"/>
          </a:xfrm>
        </p:spPr>
        <p:txBody>
          <a:bodyPr vert="horz" lIns="91440" tIns="45720" rIns="91440" bIns="45720" rtlCol="0" anchor="t">
            <a:normAutofit/>
          </a:bodyPr>
          <a:lstStyle>
            <a:lvl1pPr marL="0" indent="0">
              <a:buNone/>
              <a:defRPr lang="en-US" sz="1400" b="0" i="0" kern="1200" cap="small" dirty="0">
                <a:solidFill>
                  <a:schemeClr val="bg2">
                    <a:lumMod val="40000"/>
                    <a:lumOff val="60000"/>
                  </a:schemeClr>
                </a:solidFill>
                <a:latin typeface="+mj-lt"/>
                <a:ea typeface="+mj-ea"/>
                <a:cs typeface="+mj-cs"/>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marL="0" lvl="0" indent="0">
              <a:buNone/>
            </a:pPr>
            <a:r>
              <a:rPr lang="en-US" smtClean="0"/>
              <a:t>Edit Master text styles</a:t>
            </a:r>
          </a:p>
        </p:txBody>
      </p:sp>
      <p:sp>
        <p:nvSpPr>
          <p:cNvPr id="10" name="Text Placeholder 3"/>
          <p:cNvSpPr>
            <a:spLocks noGrp="1"/>
          </p:cNvSpPr>
          <p:nvPr>
            <p:ph type="body" sz="half" idx="2"/>
          </p:nvPr>
        </p:nvSpPr>
        <p:spPr>
          <a:xfrm>
            <a:off x="1154954" y="4350657"/>
            <a:ext cx="8825659" cy="1676400"/>
          </a:xfrm>
        </p:spPr>
        <p:txBody>
          <a:bodyPr anchor="ctr">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
        <p:nvSpPr>
          <p:cNvPr id="12" name="TextBox 11"/>
          <p:cNvSpPr txBox="1"/>
          <p:nvPr/>
        </p:nvSpPr>
        <p:spPr>
          <a:xfrm>
            <a:off x="898295" y="971253"/>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
        <p:nvSpPr>
          <p:cNvPr id="15" name="TextBox 14"/>
          <p:cNvSpPr txBox="1"/>
          <p:nvPr/>
        </p:nvSpPr>
        <p:spPr>
          <a:xfrm>
            <a:off x="9330490" y="2613787"/>
            <a:ext cx="801912" cy="1969770"/>
          </a:xfrm>
          <a:prstGeom prst="rect">
            <a:avLst/>
          </a:prstGeom>
          <a:noFill/>
        </p:spPr>
        <p:txBody>
          <a:bodyPr wrap="square" rtlCol="0">
            <a:spAutoFit/>
          </a:bodyPr>
          <a:lstStyle>
            <a:defPPr>
              <a:defRPr lang="en-US"/>
            </a:defPPr>
            <a:lvl1pPr algn="r">
              <a:defRPr sz="12200" b="0" i="0">
                <a:solidFill>
                  <a:schemeClr val="bg2">
                    <a:lumMod val="40000"/>
                    <a:lumOff val="60000"/>
                  </a:schemeClr>
                </a:solidFill>
                <a:latin typeface="Arial"/>
                <a:ea typeface="+mj-ea"/>
                <a:cs typeface="+mj-cs"/>
              </a:defRPr>
            </a:lvl1pPr>
          </a:lstStyle>
          <a:p>
            <a:pPr lvl="0"/>
            <a:r>
              <a:rPr lang="en-US" dirty="0"/>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54954" y="3124201"/>
            <a:ext cx="8825660" cy="165318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4" y="4777381"/>
            <a:ext cx="8825659" cy="860400"/>
          </a:xfrm>
        </p:spPr>
        <p:txBody>
          <a:bodyPr anchor="t"/>
          <a:lstStyle>
            <a:lvl1pPr marL="0" indent="0" algn="l">
              <a:buNone/>
              <a:defRPr sz="2000" cap="none">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4509A250-FF31-4206-8172-F9D3106AACB1}" type="datetimeFigureOut">
              <a:rPr lang="en-US" dirty="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32947" y="1981200"/>
            <a:ext cx="2946866"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6" name="Text Placeholder 3"/>
          <p:cNvSpPr>
            <a:spLocks noGrp="1"/>
          </p:cNvSpPr>
          <p:nvPr>
            <p:ph type="body" sz="half" idx="15"/>
          </p:nvPr>
        </p:nvSpPr>
        <p:spPr>
          <a:xfrm>
            <a:off x="652463" y="2667000"/>
            <a:ext cx="2927350"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3659" y="1981200"/>
            <a:ext cx="2936241"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19" name="Text Placeholder 3"/>
          <p:cNvSpPr>
            <a:spLocks noGrp="1"/>
          </p:cNvSpPr>
          <p:nvPr>
            <p:ph type="body" sz="half" idx="16"/>
          </p:nvPr>
        </p:nvSpPr>
        <p:spPr>
          <a:xfrm>
            <a:off x="3873106" y="2667000"/>
            <a:ext cx="2946794"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1981200"/>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0" name="Text Placeholder 3"/>
          <p:cNvSpPr>
            <a:spLocks noGrp="1"/>
          </p:cNvSpPr>
          <p:nvPr>
            <p:ph type="body" sz="half" idx="17"/>
          </p:nvPr>
        </p:nvSpPr>
        <p:spPr>
          <a:xfrm>
            <a:off x="7124700" y="2667000"/>
            <a:ext cx="2932113" cy="358933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7" name="Straight Connector 16"/>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18" name="Straight Connector 17"/>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Picture Colum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4200"/>
            </a:lvl1pPr>
          </a:lstStyle>
          <a:p>
            <a:r>
              <a:rPr lang="en-US" smtClean="0"/>
              <a:t>Click to edit Master title style</a:t>
            </a:r>
            <a:endParaRPr lang="en-US" dirty="0"/>
          </a:p>
        </p:txBody>
      </p:sp>
      <p:sp>
        <p:nvSpPr>
          <p:cNvPr id="3" name="Text Placeholder 2"/>
          <p:cNvSpPr>
            <a:spLocks noGrp="1"/>
          </p:cNvSpPr>
          <p:nvPr>
            <p:ph type="body" idx="1"/>
          </p:nvPr>
        </p:nvSpPr>
        <p:spPr>
          <a:xfrm>
            <a:off x="652463" y="4250949"/>
            <a:ext cx="2940050"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29" name="Picture Placeholder 2"/>
          <p:cNvSpPr>
            <a:spLocks noGrp="1" noChangeAspect="1"/>
          </p:cNvSpPr>
          <p:nvPr>
            <p:ph type="pic" idx="15"/>
          </p:nvPr>
        </p:nvSpPr>
        <p:spPr>
          <a:xfrm>
            <a:off x="652463" y="2209800"/>
            <a:ext cx="2940050"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2" name="Text Placeholder 3"/>
          <p:cNvSpPr>
            <a:spLocks noGrp="1"/>
          </p:cNvSpPr>
          <p:nvPr>
            <p:ph type="body" sz="half" idx="18"/>
          </p:nvPr>
        </p:nvSpPr>
        <p:spPr>
          <a:xfrm>
            <a:off x="652463" y="4827211"/>
            <a:ext cx="2940050"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Text Placeholder 4"/>
          <p:cNvSpPr>
            <a:spLocks noGrp="1"/>
          </p:cNvSpPr>
          <p:nvPr>
            <p:ph type="body" sz="quarter" idx="3"/>
          </p:nvPr>
        </p:nvSpPr>
        <p:spPr>
          <a:xfrm>
            <a:off x="3889375" y="4250949"/>
            <a:ext cx="2930525"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0" name="Picture Placeholder 2"/>
          <p:cNvSpPr>
            <a:spLocks noGrp="1" noChangeAspect="1"/>
          </p:cNvSpPr>
          <p:nvPr>
            <p:ph type="pic" idx="21"/>
          </p:nvPr>
        </p:nvSpPr>
        <p:spPr>
          <a:xfrm>
            <a:off x="3889374" y="2209800"/>
            <a:ext cx="2930525"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3" name="Text Placeholder 3"/>
          <p:cNvSpPr>
            <a:spLocks noGrp="1"/>
          </p:cNvSpPr>
          <p:nvPr>
            <p:ph type="body" sz="half" idx="19"/>
          </p:nvPr>
        </p:nvSpPr>
        <p:spPr>
          <a:xfrm>
            <a:off x="3888022" y="4827210"/>
            <a:ext cx="2934406"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14" name="Text Placeholder 4"/>
          <p:cNvSpPr>
            <a:spLocks noGrp="1"/>
          </p:cNvSpPr>
          <p:nvPr>
            <p:ph type="body" sz="quarter" idx="13"/>
          </p:nvPr>
        </p:nvSpPr>
        <p:spPr>
          <a:xfrm>
            <a:off x="7124700" y="4250949"/>
            <a:ext cx="2932113"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31" name="Picture Placeholder 2"/>
          <p:cNvSpPr>
            <a:spLocks noGrp="1" noChangeAspect="1"/>
          </p:cNvSpPr>
          <p:nvPr>
            <p:ph type="pic" idx="22"/>
          </p:nvPr>
        </p:nvSpPr>
        <p:spPr>
          <a:xfrm>
            <a:off x="7124699" y="2209800"/>
            <a:ext cx="2932113" cy="1524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24" name="Text Placeholder 3"/>
          <p:cNvSpPr>
            <a:spLocks noGrp="1"/>
          </p:cNvSpPr>
          <p:nvPr>
            <p:ph type="body" sz="half" idx="20"/>
          </p:nvPr>
        </p:nvSpPr>
        <p:spPr>
          <a:xfrm>
            <a:off x="7124575" y="4827208"/>
            <a:ext cx="2935997" cy="659189"/>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cxnSp>
        <p:nvCxnSpPr>
          <p:cNvPr id="19" name="Straight Connector 18"/>
          <p:cNvCxnSpPr/>
          <p:nvPr/>
        </p:nvCxnSpPr>
        <p:spPr>
          <a:xfrm>
            <a:off x="3726142" y="2133600"/>
            <a:ext cx="0" cy="3962400"/>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cxnSp>
        <p:nvCxnSpPr>
          <p:cNvPr id="20" name="Straight Connector 19"/>
          <p:cNvCxnSpPr/>
          <p:nvPr/>
        </p:nvCxnSpPr>
        <p:spPr>
          <a:xfrm>
            <a:off x="6962227" y="2133600"/>
            <a:ext cx="0" cy="3966882"/>
          </a:xfrm>
          <a:prstGeom prst="line">
            <a:avLst/>
          </a:prstGeom>
          <a:ln w="12700" cmpd="sng">
            <a:solidFill>
              <a:schemeClr val="bg2">
                <a:lumMod val="40000"/>
                <a:lumOff val="60000"/>
                <a:alpha val="40000"/>
              </a:schemeClr>
            </a:solidFill>
          </a:ln>
        </p:spPr>
        <p:style>
          <a:lnRef idx="2">
            <a:schemeClr val="accent1"/>
          </a:lnRef>
          <a:fillRef idx="0">
            <a:schemeClr val="accent1"/>
          </a:fillRef>
          <a:effectRef idx="1">
            <a:schemeClr val="accent1"/>
          </a:effectRef>
          <a:fontRef idx="minor">
            <a:schemeClr val="tx1"/>
          </a:fontRef>
        </p:style>
      </p:cxnSp>
      <p:sp>
        <p:nvSpPr>
          <p:cNvPr id="7" name="Date Placeholder 3"/>
          <p:cNvSpPr>
            <a:spLocks noGrp="1"/>
          </p:cNvSpPr>
          <p:nvPr>
            <p:ph type="dt" sz="half" idx="10"/>
          </p:nvPr>
        </p:nvSpPr>
        <p:spPr/>
        <p:txBody>
          <a:bodyPr/>
          <a:lstStyle/>
          <a:p>
            <a:fld id="{4509A250-FF31-4206-8172-F9D3106AACB1}" type="datetimeFigureOut">
              <a:rPr lang="en-US" dirty="0"/>
              <a:t>5/1/2020</a:t>
            </a:fld>
            <a:endParaRPr lang="en-US" dirty="0"/>
          </a:p>
        </p:txBody>
      </p:sp>
      <p:sp>
        <p:nvSpPr>
          <p:cNvPr id="4"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nchorCtr="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304212" y="430213"/>
            <a:ext cx="1752601" cy="5826125"/>
          </a:xfrm>
        </p:spPr>
        <p:txBody>
          <a:bodyPr vert="eaVert" anchor="b" anchorCtr="0"/>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52463" y="887414"/>
            <a:ext cx="7423149" cy="5368924"/>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4509A250-FF31-4206-8172-F9D3106AACB1}" type="datetimeFigureOut">
              <a:rPr lang="en-US" dirty="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3"/>
          <p:cNvSpPr>
            <a:spLocks noGrp="1"/>
          </p:cNvSpPr>
          <p:nvPr>
            <p:ph type="dt" sz="half" idx="10"/>
          </p:nvPr>
        </p:nvSpPr>
        <p:spPr/>
        <p:txBody>
          <a:bodyPr/>
          <a:lstStyle/>
          <a:p>
            <a:fld id="{4509A250-FF31-4206-8172-F9D3106AACB1}" type="datetimeFigureOut">
              <a:rPr lang="en-US" dirty="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154956" y="2861733"/>
            <a:ext cx="8825657" cy="1915647"/>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154955" y="4777381"/>
            <a:ext cx="8825658" cy="860400"/>
          </a:xfrm>
        </p:spPr>
        <p:txBody>
          <a:bodyPr anchor="t"/>
          <a:lstStyle>
            <a:lvl1pPr marL="0" indent="0" algn="l">
              <a:buNone/>
              <a:defRPr sz="2000" cap="all">
                <a:solidFill>
                  <a:schemeClr val="bg2">
                    <a:lumMod val="40000"/>
                    <a:lumOff val="6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9796027F-7875-4030-9381-8BD8C4F21935}" type="datetimeFigureOut">
              <a:rPr lang="en-US" dirty="0"/>
              <a:t>5/1/2020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103312" y="2060575"/>
            <a:ext cx="4396339" cy="4195763"/>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654493" y="2056092"/>
            <a:ext cx="4396341" cy="4200245"/>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9796027F-7875-4030-9381-8BD8C4F21935}" type="datetimeFigureOut">
              <a:rPr lang="en-US" dirty="0"/>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1103313" y="1905000"/>
            <a:ext cx="4396338"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103312"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4495" y="1905000"/>
            <a:ext cx="4396339" cy="576262"/>
          </a:xfrm>
        </p:spPr>
        <p:txBody>
          <a:bodyPr anchor="b">
            <a:noAutofit/>
          </a:bodyPr>
          <a:lstStyle>
            <a:lvl1pPr marL="0" indent="0">
              <a:buNone/>
              <a:defRPr sz="2400" b="0">
                <a:solidFill>
                  <a:schemeClr val="bg2">
                    <a:lumMod val="40000"/>
                    <a:lumOff val="6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5654495" y="2514600"/>
            <a:ext cx="4396339" cy="374173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796027F-7875-4030-9381-8BD8C4F21935}" type="datetimeFigureOut">
              <a:rPr lang="en-US" dirty="0"/>
              <a:t>5/1/2020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7" name="Date Placeholder 2"/>
          <p:cNvSpPr>
            <a:spLocks noGrp="1"/>
          </p:cNvSpPr>
          <p:nvPr>
            <p:ph type="dt" sz="half" idx="10"/>
          </p:nvPr>
        </p:nvSpPr>
        <p:spPr/>
        <p:txBody>
          <a:bodyPr/>
          <a:lstStyle/>
          <a:p>
            <a:fld id="{4509A250-FF31-4206-8172-F9D3106AACB1}" type="datetimeFigureOut">
              <a:rPr lang="en-US" dirty="0"/>
              <a:t>5/1/2020</a:t>
            </a:fld>
            <a:endParaRPr lang="en-US" dirty="0"/>
          </a:p>
        </p:txBody>
      </p:sp>
      <p:sp>
        <p:nvSpPr>
          <p:cNvPr id="5" name="Footer Placeholder 3"/>
          <p:cNvSpPr>
            <a:spLocks noGrp="1"/>
          </p:cNvSpPr>
          <p:nvPr>
            <p:ph type="ftr" sz="quarter" idx="11"/>
          </p:nvPr>
        </p:nvSpPr>
        <p:spPr/>
        <p:txBody>
          <a:bodyPr/>
          <a:lstStyle/>
          <a:p>
            <a:endParaRPr lang="en-US" dirty="0"/>
          </a:p>
        </p:txBody>
      </p:sp>
      <p:sp>
        <p:nvSpPr>
          <p:cNvPr id="6" name="Slide Number Placeholder 4"/>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7" name="Date Placeholder 1"/>
          <p:cNvSpPr>
            <a:spLocks noGrp="1"/>
          </p:cNvSpPr>
          <p:nvPr>
            <p:ph type="dt" sz="half" idx="10"/>
          </p:nvPr>
        </p:nvSpPr>
        <p:spPr/>
        <p:txBody>
          <a:bodyPr/>
          <a:lstStyle/>
          <a:p>
            <a:fld id="{4509A250-FF31-4206-8172-F9D3106AACB1}" type="datetimeFigureOut">
              <a:rPr lang="en-US" dirty="0"/>
              <a:t>5/1/2020</a:t>
            </a:fld>
            <a:endParaRPr lang="en-US" dirty="0"/>
          </a:p>
        </p:txBody>
      </p:sp>
      <p:sp>
        <p:nvSpPr>
          <p:cNvPr id="5" name="Footer Placeholder 2"/>
          <p:cNvSpPr>
            <a:spLocks noGrp="1"/>
          </p:cNvSpPr>
          <p:nvPr>
            <p:ph type="ftr" sz="quarter" idx="11"/>
          </p:nvPr>
        </p:nvSpPr>
        <p:spPr/>
        <p:txBody>
          <a:bodyPr/>
          <a:lstStyle/>
          <a:p>
            <a:endParaRPr lang="en-US" dirty="0"/>
          </a:p>
        </p:txBody>
      </p:sp>
      <p:sp>
        <p:nvSpPr>
          <p:cNvPr id="6" name="Slide Number Placeholder 3"/>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4953" y="1447800"/>
            <a:ext cx="3401064" cy="1447800"/>
          </a:xfrm>
        </p:spPr>
        <p:txBody>
          <a:bodyPr anchor="b"/>
          <a:lstStyle>
            <a:lvl1pPr algn="l">
              <a:defRPr sz="2400" b="0"/>
            </a:lvl1pPr>
          </a:lstStyle>
          <a:p>
            <a:r>
              <a:rPr lang="en-US" smtClean="0"/>
              <a:t>Click to edit Master title style</a:t>
            </a:r>
            <a:endParaRPr lang="en-US" dirty="0"/>
          </a:p>
        </p:txBody>
      </p:sp>
      <p:sp>
        <p:nvSpPr>
          <p:cNvPr id="3" name="Content Placeholder 2"/>
          <p:cNvSpPr>
            <a:spLocks noGrp="1"/>
          </p:cNvSpPr>
          <p:nvPr>
            <p:ph idx="1"/>
          </p:nvPr>
        </p:nvSpPr>
        <p:spPr>
          <a:xfrm>
            <a:off x="4784616" y="1447800"/>
            <a:ext cx="5195997" cy="4572000"/>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154953" y="3129280"/>
            <a:ext cx="3401063" cy="2895599"/>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7" name="Date Placeholder 4"/>
          <p:cNvSpPr>
            <a:spLocks noGrp="1"/>
          </p:cNvSpPr>
          <p:nvPr>
            <p:ph type="dt" sz="half" idx="10"/>
          </p:nvPr>
        </p:nvSpPr>
        <p:spPr/>
        <p:txBody>
          <a:bodyPr/>
          <a:lstStyle/>
          <a:p>
            <a:fld id="{4509A250-FF31-4206-8172-F9D3106AACB1}" type="datetimeFigureOut">
              <a:rPr lang="en-US" dirty="0"/>
              <a:t>5/1/2020</a:t>
            </a:fld>
            <a:endParaRPr lang="en-US" dirty="0"/>
          </a:p>
        </p:txBody>
      </p:sp>
      <p:sp>
        <p:nvSpPr>
          <p:cNvPr id="5" name="Footer Placeholder 5"/>
          <p:cNvSpPr>
            <a:spLocks noGrp="1"/>
          </p:cNvSpPr>
          <p:nvPr>
            <p:ph type="ftr" sz="quarter" idx="11"/>
          </p:nvPr>
        </p:nvSpPr>
        <p:spPr/>
        <p:txBody>
          <a:bodyPr/>
          <a:lstStyle/>
          <a:p>
            <a:endParaRPr lang="en-US" dirty="0"/>
          </a:p>
        </p:txBody>
      </p:sp>
      <p:sp>
        <p:nvSpPr>
          <p:cNvPr id="6"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53907" y="1854192"/>
            <a:ext cx="5092906" cy="1574808"/>
          </a:xfrm>
        </p:spPr>
        <p:txBody>
          <a:bodyPr anchor="b">
            <a:normAutofit/>
          </a:bodyPr>
          <a:lstStyle>
            <a:lvl1pPr algn="l">
              <a:defRPr sz="36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6949546" y="1143000"/>
            <a:ext cx="3200400" cy="4572000"/>
          </a:xfrm>
          <a:prstGeom prst="roundRect">
            <a:avLst>
              <a:gd name="adj" fmla="val 1858"/>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154954" y="3657600"/>
            <a:ext cx="5084979" cy="1371600"/>
          </a:xfrm>
        </p:spPr>
        <p:txBody>
          <a:bodyPr>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p>
            <a:fld id="{4509A250-FF31-4206-8172-F9D3106AACB1}" type="datetimeFigureOut">
              <a:rPr lang="en-US" dirty="0"/>
              <a:t>5/1/2020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02111984F56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21" Type="http://schemas.openxmlformats.org/officeDocument/2006/relationships/image" Target="../media/image4.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2.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5.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19">
            <a:extLst>
              <a:ext uri="{28A0092B-C50C-407E-A947-70E740481C1C}">
                <a14:useLocalDpi xmlns:a14="http://schemas.microsoft.com/office/drawing/2010/main" val="0"/>
              </a:ext>
            </a:extLst>
          </a:blip>
          <a:srcRect l="3613"/>
          <a:stretch/>
        </p:blipFill>
        <p:spPr>
          <a:xfrm>
            <a:off x="0" y="2669685"/>
            <a:ext cx="4037012" cy="4188315"/>
          </a:xfrm>
          <a:prstGeom prst="rect">
            <a:avLst/>
          </a:prstGeom>
        </p:spPr>
      </p:pic>
      <p:pic>
        <p:nvPicPr>
          <p:cNvPr id="7" name="Picture 6"/>
          <p:cNvPicPr>
            <a:picLocks noChangeAspect="1"/>
          </p:cNvPicPr>
          <p:nvPr/>
        </p:nvPicPr>
        <p:blipFill rotWithShape="1">
          <a:blip r:embed="rId20">
            <a:extLst>
              <a:ext uri="{28A0092B-C50C-407E-A947-70E740481C1C}">
                <a14:useLocalDpi xmlns:a14="http://schemas.microsoft.com/office/drawing/2010/main" val="0"/>
              </a:ext>
            </a:extLst>
          </a:blip>
          <a:srcRect l="35640"/>
          <a:stretch/>
        </p:blipFill>
        <p:spPr>
          <a:xfrm>
            <a:off x="0" y="2892347"/>
            <a:ext cx="1522412" cy="2365453"/>
          </a:xfrm>
          <a:prstGeom prst="rect">
            <a:avLst/>
          </a:prstGeom>
        </p:spPr>
      </p:pic>
      <p:sp>
        <p:nvSpPr>
          <p:cNvPr id="16" name="Oval 15"/>
          <p:cNvSpPr/>
          <p:nvPr/>
        </p:nvSpPr>
        <p:spPr>
          <a:xfrm>
            <a:off x="8609012" y="1676400"/>
            <a:ext cx="2819400" cy="2819400"/>
          </a:xfrm>
          <a:prstGeom prst="ellipse">
            <a:avLst/>
          </a:prstGeom>
          <a:gradFill flip="none" rotWithShape="1">
            <a:gsLst>
              <a:gs pos="0">
                <a:schemeClr val="bg2">
                  <a:lumMod val="60000"/>
                  <a:lumOff val="40000"/>
                  <a:alpha val="7000"/>
                </a:schemeClr>
              </a:gs>
              <a:gs pos="69000">
                <a:schemeClr val="bg2">
                  <a:lumMod val="60000"/>
                  <a:lumOff val="40000"/>
                  <a:alpha val="0"/>
                </a:schemeClr>
              </a:gs>
              <a:gs pos="36000">
                <a:schemeClr val="bg2">
                  <a:lumMod val="60000"/>
                  <a:lumOff val="40000"/>
                  <a:alpha val="6000"/>
                </a:schemeClr>
              </a:gs>
            </a:gsLst>
            <a:path path="circle">
              <a:fillToRect l="50000" t="50000" r="50000" b="50000"/>
            </a:path>
            <a:tileRect/>
          </a:gradFill>
          <a:ln>
            <a:noFill/>
          </a:ln>
          <a:effectLst/>
        </p:spPr>
        <p:style>
          <a:lnRef idx="1">
            <a:schemeClr val="accent1"/>
          </a:lnRef>
          <a:fillRef idx="3">
            <a:schemeClr val="accent1"/>
          </a:fillRef>
          <a:effectRef idx="2">
            <a:schemeClr val="accent1"/>
          </a:effectRef>
          <a:fontRef idx="minor">
            <a:schemeClr val="lt1"/>
          </a:fontRef>
        </p:style>
      </p:sp>
      <p:pic>
        <p:nvPicPr>
          <p:cNvPr id="9" name="Picture 8"/>
          <p:cNvPicPr>
            <a:picLocks noChangeAspect="1"/>
          </p:cNvPicPr>
          <p:nvPr/>
        </p:nvPicPr>
        <p:blipFill rotWithShape="1">
          <a:blip r:embed="rId21">
            <a:extLst>
              <a:ext uri="{28A0092B-C50C-407E-A947-70E740481C1C}">
                <a14:useLocalDpi xmlns:a14="http://schemas.microsoft.com/office/drawing/2010/main" val="0"/>
              </a:ext>
            </a:extLst>
          </a:blip>
          <a:srcRect t="28813"/>
          <a:stretch/>
        </p:blipFill>
        <p:spPr>
          <a:xfrm>
            <a:off x="7999412" y="0"/>
            <a:ext cx="1603387" cy="1141407"/>
          </a:xfrm>
          <a:prstGeom prst="rect">
            <a:avLst/>
          </a:prstGeom>
        </p:spPr>
      </p:pic>
      <p:pic>
        <p:nvPicPr>
          <p:cNvPr id="10" name="Picture 9"/>
          <p:cNvPicPr>
            <a:picLocks noChangeAspect="1"/>
          </p:cNvPicPr>
          <p:nvPr/>
        </p:nvPicPr>
        <p:blipFill rotWithShape="1">
          <a:blip r:embed="rId22">
            <a:extLst>
              <a:ext uri="{28A0092B-C50C-407E-A947-70E740481C1C}">
                <a14:useLocalDpi xmlns:a14="http://schemas.microsoft.com/office/drawing/2010/main" val="0"/>
              </a:ext>
            </a:extLst>
          </a:blip>
          <a:srcRect b="23320"/>
          <a:stretch/>
        </p:blipFill>
        <p:spPr>
          <a:xfrm>
            <a:off x="8605878" y="6096000"/>
            <a:ext cx="993734" cy="762000"/>
          </a:xfrm>
          <a:prstGeom prst="rect">
            <a:avLst/>
          </a:prstGeom>
        </p:spPr>
      </p:pic>
      <p:sp>
        <p:nvSpPr>
          <p:cNvPr id="14" name="Rectangle 13"/>
          <p:cNvSpPr/>
          <p:nvPr/>
        </p:nvSpPr>
        <p:spPr>
          <a:xfrm>
            <a:off x="10437812" y="0"/>
            <a:ext cx="685800" cy="1143000"/>
          </a:xfrm>
          <a:prstGeom prst="rect">
            <a:avLst/>
          </a:prstGeom>
          <a:solidFill>
            <a:schemeClr val="accent1"/>
          </a:solidFill>
          <a:ln>
            <a:noFill/>
          </a:ln>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46111" y="452718"/>
            <a:ext cx="9404723" cy="1400530"/>
          </a:xfrm>
          <a:prstGeom prst="rect">
            <a:avLst/>
          </a:prstGeom>
        </p:spPr>
        <p:txBody>
          <a:bodyPr vert="horz" lIns="91440" tIns="45720" rIns="91440" bIns="45720" rtlCol="0" anchor="t">
            <a:noAutofit/>
          </a:bodyPr>
          <a:lstStyle/>
          <a:p>
            <a:r>
              <a:rPr lang="en-US" smtClean="0"/>
              <a:t>Click to edit Master title style</a:t>
            </a:r>
            <a:endParaRPr lang="en-US" dirty="0"/>
          </a:p>
        </p:txBody>
      </p:sp>
      <p:sp>
        <p:nvSpPr>
          <p:cNvPr id="3" name="Text Placeholder 2"/>
          <p:cNvSpPr>
            <a:spLocks noGrp="1"/>
          </p:cNvSpPr>
          <p:nvPr>
            <p:ph type="body" idx="1"/>
          </p:nvPr>
        </p:nvSpPr>
        <p:spPr>
          <a:xfrm>
            <a:off x="1103312" y="2052918"/>
            <a:ext cx="8946541" cy="4195481"/>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rot="5400000">
            <a:off x="10155639" y="1790701"/>
            <a:ext cx="990599" cy="304799"/>
          </a:xfrm>
          <a:prstGeom prst="rect">
            <a:avLst/>
          </a:prstGeom>
        </p:spPr>
        <p:txBody>
          <a:bodyPr vert="horz" lIns="91440" tIns="45720" rIns="91440" bIns="45720" rtlCol="0" anchor="t"/>
          <a:lstStyle>
            <a:lvl1pPr algn="l">
              <a:defRPr sz="1100" b="0" i="0">
                <a:solidFill>
                  <a:schemeClr val="tx1">
                    <a:tint val="75000"/>
                    <a:alpha val="60000"/>
                  </a:schemeClr>
                </a:solidFill>
              </a:defRPr>
            </a:lvl1pPr>
          </a:lstStyle>
          <a:p>
            <a:fld id="{4AAD347D-5ACD-4C99-B74B-A9C85AD731AF}" type="datetimeFigureOut">
              <a:rPr lang="en-US" dirty="0"/>
              <a:t>5/1/2020</a:t>
            </a:fld>
            <a:endParaRPr lang="en-US" dirty="0"/>
          </a:p>
        </p:txBody>
      </p:sp>
      <p:sp>
        <p:nvSpPr>
          <p:cNvPr id="5" name="Footer Placeholder 4"/>
          <p:cNvSpPr>
            <a:spLocks noGrp="1"/>
          </p:cNvSpPr>
          <p:nvPr>
            <p:ph type="ftr" sz="quarter" idx="3"/>
          </p:nvPr>
        </p:nvSpPr>
        <p:spPr>
          <a:xfrm rot="5400000">
            <a:off x="8951573" y="3225297"/>
            <a:ext cx="3859795" cy="304801"/>
          </a:xfrm>
          <a:prstGeom prst="rect">
            <a:avLst/>
          </a:prstGeom>
        </p:spPr>
        <p:txBody>
          <a:bodyPr vert="horz" lIns="91440" tIns="45720" rIns="91440" bIns="45720" rtlCol="0" anchor="b"/>
          <a:lstStyle>
            <a:lvl1pPr algn="l">
              <a:defRPr sz="1100" b="0" i="0">
                <a:solidFill>
                  <a:schemeClr val="tx1">
                    <a:tint val="75000"/>
                    <a:alpha val="60000"/>
                  </a:schemeClr>
                </a:solidFill>
              </a:defRPr>
            </a:lvl1pPr>
          </a:lstStyle>
          <a:p>
            <a:endParaRPr lang="en-US" dirty="0"/>
          </a:p>
        </p:txBody>
      </p:sp>
      <p:sp>
        <p:nvSpPr>
          <p:cNvPr id="6" name="Slide Number Placeholder 5"/>
          <p:cNvSpPr>
            <a:spLocks noGrp="1"/>
          </p:cNvSpPr>
          <p:nvPr>
            <p:ph type="sldNum" sz="quarter" idx="4"/>
          </p:nvPr>
        </p:nvSpPr>
        <p:spPr bwMode="gray">
          <a:xfrm>
            <a:off x="10352540" y="295729"/>
            <a:ext cx="838199" cy="767687"/>
          </a:xfrm>
          <a:prstGeom prst="rect">
            <a:avLst/>
          </a:prstGeom>
        </p:spPr>
        <p:txBody>
          <a:bodyPr vert="horz" lIns="91440" tIns="45720" rIns="91440" bIns="45720" rtlCol="0" anchor="b"/>
          <a:lstStyle>
            <a:lvl1pPr algn="ctr">
              <a:defRPr sz="2800" b="0" i="0">
                <a:solidFill>
                  <a:schemeClr val="tx1">
                    <a:tint val="75000"/>
                  </a:schemeClr>
                </a:solidFill>
              </a:defRPr>
            </a:lvl1pPr>
          </a:lstStyle>
          <a:p>
            <a:fld id="{D57F1E4F-1CFF-5643-939E-02111984F565}" type="slidenum">
              <a:rPr lang="en-US" dirty="0"/>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8" r:id="rId9"/>
    <p:sldLayoutId id="2147483667" r:id="rId10"/>
    <p:sldLayoutId id="2147483661" r:id="rId11"/>
    <p:sldLayoutId id="2147483664" r:id="rId12"/>
    <p:sldLayoutId id="2147483662" r:id="rId13"/>
    <p:sldLayoutId id="2147483669" r:id="rId14"/>
    <p:sldLayoutId id="2147483670" r:id="rId15"/>
    <p:sldLayoutId id="2147483658" r:id="rId16"/>
    <p:sldLayoutId id="2147483659" r:id="rId17"/>
  </p:sldLayoutIdLst>
  <p:hf sldNum="0" hdr="0" ftr="0" dt="0"/>
  <p:txStyles>
    <p:title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2000" b="0" i="0" kern="1200">
          <a:solidFill>
            <a:schemeClr val="tx1"/>
          </a:solidFill>
          <a:latin typeface="+mj-lt"/>
          <a:ea typeface="+mj-ea"/>
          <a:cs typeface="+mj-cs"/>
        </a:defRPr>
      </a:lvl1pPr>
      <a:lvl2pPr marL="742950" indent="-28575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800" b="0" i="0" kern="1200">
          <a:solidFill>
            <a:schemeClr val="tx1"/>
          </a:solidFill>
          <a:latin typeface="+mj-lt"/>
          <a:ea typeface="+mj-ea"/>
          <a:cs typeface="+mj-cs"/>
        </a:defRPr>
      </a:lvl2pPr>
      <a:lvl3pPr marL="1143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600" b="0" i="0" kern="1200">
          <a:solidFill>
            <a:schemeClr val="tx1"/>
          </a:solidFill>
          <a:latin typeface="+mj-lt"/>
          <a:ea typeface="+mj-ea"/>
          <a:cs typeface="+mj-cs"/>
        </a:defRPr>
      </a:lvl3pPr>
      <a:lvl4pPr marL="1600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4pPr>
      <a:lvl5pPr marL="20574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5pPr>
      <a:lvl6pPr marL="2506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6pPr>
      <a:lvl7pPr marL="29718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7pPr>
      <a:lvl8pPr marL="34290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8pPr>
      <a:lvl9pPr marL="3886200" indent="-228600" algn="l" defTabSz="457200" rtl="0" eaLnBrk="1" latinLnBrk="0" hangingPunct="1">
        <a:spcBef>
          <a:spcPts val="1000"/>
        </a:spcBef>
        <a:spcAft>
          <a:spcPts val="0"/>
        </a:spcAft>
        <a:buClr>
          <a:schemeClr val="bg2">
            <a:lumMod val="40000"/>
            <a:lumOff val="60000"/>
          </a:schemeClr>
        </a:buClr>
        <a:buSzPct val="80000"/>
        <a:buFont typeface="Wingdings 3" charset="2"/>
        <a:buChar char=""/>
        <a:defRPr sz="1400" b="0" i="0" kern="1200">
          <a:solidFill>
            <a:schemeClr val="tx1"/>
          </a:solidFill>
          <a:latin typeface="+mj-lt"/>
          <a:ea typeface="+mj-ea"/>
          <a:cs typeface="+mj-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comments" Target="../comments/comment1.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5.xml.rels><?xml version="1.0" encoding="UTF-8" standalone="yes"?>
<Relationships xmlns="http://schemas.openxmlformats.org/package/2006/relationships"><Relationship Id="rId8" Type="http://schemas.openxmlformats.org/officeDocument/2006/relationships/hyperlink" Target="https://scholar.google.com/scholar_lookup?journal=Lancet.&amp;title=A+familial+cluster+of+pneumonia+associated+with+the+2019+novel+coronavirus+indicating+person-to-person+transmission:+a+study+of+a+family+cluster&amp;author=JFW+Chan&amp;author=S+Yuan&amp;author=KH+Kok&amp;volume=395&amp;issue=10223&amp;publication_year=2020&amp;pages=514-523&amp;pmid=31986261&amp;doi=10.1016/S0140-6736(20)30154-9&amp;" TargetMode="External"/><Relationship Id="rId13" Type="http://schemas.openxmlformats.org/officeDocument/2006/relationships/hyperlink" Target="https://www.who.int/emergencies/diseases/novel-coronavirus-2019/technical-guidance/maintaining-essential-health-services-and-systems" TargetMode="External"/><Relationship Id="rId3" Type="http://schemas.openxmlformats.org/officeDocument/2006/relationships/hyperlink" Target="https://www.ncbi.nlm.nih.gov/pubmed/32259130" TargetMode="External"/><Relationship Id="rId7" Type="http://schemas.openxmlformats.org/officeDocument/2006/relationships/hyperlink" Target="https://dx.doi.org/10.1016/S0140-6736(20)30154-9" TargetMode="External"/><Relationship Id="rId12" Type="http://schemas.openxmlformats.org/officeDocument/2006/relationships/hyperlink" Target="https://humanhealth.iaea.org/HHW/covid19/webinars.html" TargetMode="External"/><Relationship Id="rId2" Type="http://schemas.openxmlformats.org/officeDocument/2006/relationships/hyperlink" Target="https://www.ncbi.nlm.nih.gov/pmc/articles/PMC7117787/" TargetMode="External"/><Relationship Id="rId1" Type="http://schemas.openxmlformats.org/officeDocument/2006/relationships/slideLayout" Target="../slideLayouts/slideLayout2.xml"/><Relationship Id="rId6" Type="http://schemas.openxmlformats.org/officeDocument/2006/relationships/hyperlink" Target="https://www.ncbi.nlm.nih.gov/pubmed/31986261" TargetMode="External"/><Relationship Id="rId11" Type="http://schemas.openxmlformats.org/officeDocument/2006/relationships/hyperlink" Target="https://www.who.int/infection-prevention/publications/min-req-IPC-manual/en/" TargetMode="External"/><Relationship Id="rId5" Type="http://schemas.openxmlformats.org/officeDocument/2006/relationships/hyperlink" Target="https://www.ncbi.nlm.nih.gov/pmc/articles/PMC7159286/" TargetMode="External"/><Relationship Id="rId10" Type="http://schemas.openxmlformats.org/officeDocument/2006/relationships/hyperlink" Target="https://coronavirus.jhu.edu/data" TargetMode="External"/><Relationship Id="rId4" Type="http://schemas.openxmlformats.org/officeDocument/2006/relationships/hyperlink" Target="https://scholar.google.com/scholar_lookup?journal=Arch+Acad+Emerg+Med&amp;title=Epidemiological+and+clinical+aspects+of+Covid-19;+a+narrative+review&amp;author=G+Kolifarhood&amp;author=M+Aghaali&amp;author=H+Mozafar+Saadati&amp;volume=8&amp;issue=1&amp;publication_year=2020&amp;pages=e41&amp;pmid=32259130&amp;" TargetMode="External"/><Relationship Id="rId9" Type="http://schemas.openxmlformats.org/officeDocument/2006/relationships/hyperlink" Target="https://www.who.int/emergencies/diseases/novel-coronavirus-2019" TargetMode="External"/><Relationship Id="rId14" Type="http://schemas.openxmlformats.org/officeDocument/2006/relationships/hyperlink" Target="https://apps.who.int/iris/bitstream/handle/10665/331498/WHO-2019-nCoV-IPCPPE_use-2020.2-eng.pdf" TargetMode="External"/></Relationships>
</file>

<file path=ppt/slides/_rels/slide36.xml.rels><?xml version="1.0" encoding="UTF-8" standalone="yes"?>
<Relationships xmlns="http://schemas.openxmlformats.org/package/2006/relationships"><Relationship Id="rId8" Type="http://schemas.openxmlformats.org/officeDocument/2006/relationships/hyperlink" Target="https://dx.doi.org/10.1097/MNM.0000000000001183" TargetMode="External"/><Relationship Id="rId3" Type="http://schemas.openxmlformats.org/officeDocument/2006/relationships/hyperlink" Target="https://www.ncbi.nlm.nih.gov/pubmed/32248146" TargetMode="External"/><Relationship Id="rId7" Type="http://schemas.openxmlformats.org/officeDocument/2006/relationships/hyperlink" Target="https://www.ncbi.nlm.nih.gov/pubmed/32168202" TargetMode="External"/><Relationship Id="rId12" Type="http://schemas.openxmlformats.org/officeDocument/2006/relationships/hyperlink" Target="https://www.cdc.gov/coronavirus/2019-ncov/hcp/guidance-hcf.html?CDC.html" TargetMode="External"/><Relationship Id="rId2" Type="http://schemas.openxmlformats.org/officeDocument/2006/relationships/hyperlink" Target="https://www.ncbi.nlm.nih.gov/pmc/articles/PMC7134482/" TargetMode="External"/><Relationship Id="rId1" Type="http://schemas.openxmlformats.org/officeDocument/2006/relationships/slideLayout" Target="../slideLayouts/slideLayout2.xml"/><Relationship Id="rId6" Type="http://schemas.openxmlformats.org/officeDocument/2006/relationships/hyperlink" Target="https://www.ncbi.nlm.nih.gov/pmc/articles/PMC7144574/" TargetMode="External"/><Relationship Id="rId11" Type="http://schemas.openxmlformats.org/officeDocument/2006/relationships/hyperlink" Target="https://www.nature.com/articles/d41586-020-00974-w" TargetMode="External"/><Relationship Id="rId5" Type="http://schemas.openxmlformats.org/officeDocument/2006/relationships/hyperlink" Target="https://scholar.google.com/scholar_lookup?journal=Eur+Respir+Rev&amp;title=Protecting+healthcare+workers+from+SARS-CoV-2+infection:+practical+indications&amp;author=M+Ferioli&amp;author=C+Cisternino&amp;author=V+Leo&amp;volume=29&amp;publication_year=2020&amp;pages=200068&amp;pmid=32248146&amp;doi=10.1183/16000617.0068-2020&amp;" TargetMode="External"/><Relationship Id="rId10" Type="http://schemas.openxmlformats.org/officeDocument/2006/relationships/hyperlink" Target="https://zenodo.org/record/3738020#.XoizHfZuLn-" TargetMode="External"/><Relationship Id="rId4" Type="http://schemas.openxmlformats.org/officeDocument/2006/relationships/hyperlink" Target="https://dx.doi.org/10.1183/16000617.0068-2020" TargetMode="External"/><Relationship Id="rId9" Type="http://schemas.openxmlformats.org/officeDocument/2006/relationships/hyperlink" Target="https://scholar.google.com/scholar_lookup?journal=Nucl+Med+Commun&amp;title=COVID19%E2%80%94nuclear+medicine+departments,+be+prepared!&amp;author=HL+Huang&amp;author=R+Allie&amp;author=G+Gnanasegaran&amp;author=J+Bomanji&amp;volume=41&amp;issue=4&amp;publication_year=2020&amp;pages=297-299&amp;pmid=32168202&amp;doi=10.1097/MNM.0000000000001183&amp;" TargetMode="Externa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18654" y="706582"/>
            <a:ext cx="11665527" cy="5971308"/>
          </a:xfrm>
        </p:spPr>
        <p:txBody>
          <a:bodyPr/>
          <a:lstStyle/>
          <a:p>
            <a:r>
              <a:rPr lang="en-US" sz="5400" b="1" dirty="0" smtClean="0"/>
              <a:t/>
            </a:r>
            <a:br>
              <a:rPr lang="en-US" sz="5400" b="1" dirty="0" smtClean="0"/>
            </a:br>
            <a:r>
              <a:rPr lang="en-US" sz="5400" b="1" dirty="0"/>
              <a:t/>
            </a:r>
            <a:br>
              <a:rPr lang="en-US" sz="5400" b="1" dirty="0"/>
            </a:br>
            <a:r>
              <a:rPr lang="en-US" sz="5400" b="1" dirty="0" smtClean="0"/>
              <a:t/>
            </a:r>
            <a:br>
              <a:rPr lang="en-US" sz="5400" b="1" dirty="0" smtClean="0"/>
            </a:br>
            <a:r>
              <a:rPr lang="en-US" sz="5400" b="1" dirty="0"/>
              <a:t/>
            </a:r>
            <a:br>
              <a:rPr lang="en-US" sz="5400" b="1" dirty="0"/>
            </a:br>
            <a:r>
              <a:rPr lang="en-US" sz="4400" b="1" dirty="0" smtClean="0">
                <a:solidFill>
                  <a:srgbClr val="FFC000"/>
                </a:solidFill>
              </a:rPr>
              <a:t>Nuclear </a:t>
            </a:r>
            <a:r>
              <a:rPr lang="en-US" sz="4400" b="1" dirty="0">
                <a:solidFill>
                  <a:srgbClr val="FFC000"/>
                </a:solidFill>
              </a:rPr>
              <a:t>Medicine S</a:t>
            </a:r>
            <a:r>
              <a:rPr lang="en-US" sz="4400" b="1" dirty="0" smtClean="0">
                <a:solidFill>
                  <a:srgbClr val="FFC000"/>
                </a:solidFill>
              </a:rPr>
              <a:t>ervices During and After COVID-19 Pandemic: Guidance for Departments and Institutes.</a:t>
            </a:r>
            <a:r>
              <a:rPr lang="en-US" sz="5400" b="1" dirty="0" smtClean="0"/>
              <a:t/>
            </a:r>
            <a:br>
              <a:rPr lang="en-US" sz="5400" b="1" dirty="0" smtClean="0"/>
            </a:br>
            <a:r>
              <a:rPr lang="en-US" sz="5400" b="1" dirty="0" smtClean="0"/>
              <a:t/>
            </a:r>
            <a:br>
              <a:rPr lang="en-US" sz="5400" b="1" dirty="0" smtClean="0"/>
            </a:br>
            <a:r>
              <a:rPr lang="en-US" sz="5400" b="1" dirty="0" smtClean="0"/>
              <a:t/>
            </a:r>
            <a:br>
              <a:rPr lang="en-US" sz="5400" b="1" dirty="0" smtClean="0"/>
            </a:br>
            <a:r>
              <a:rPr lang="en-US" sz="3200" b="1" dirty="0" smtClean="0"/>
              <a:t>Dr. </a:t>
            </a:r>
            <a:r>
              <a:rPr lang="en-US" sz="3200" b="1" dirty="0" err="1" smtClean="0"/>
              <a:t>Aakif</a:t>
            </a:r>
            <a:r>
              <a:rPr lang="en-US" sz="3200" b="1" dirty="0" smtClean="0"/>
              <a:t> </a:t>
            </a:r>
            <a:r>
              <a:rPr lang="en-US" sz="3200" b="1" dirty="0" err="1" smtClean="0"/>
              <a:t>Ullah</a:t>
            </a:r>
            <a:r>
              <a:rPr lang="en-US" sz="3200" b="1" dirty="0" smtClean="0"/>
              <a:t> Khan</a:t>
            </a:r>
            <a:br>
              <a:rPr lang="en-US" sz="3200" b="1" dirty="0" smtClean="0"/>
            </a:br>
            <a:r>
              <a:rPr lang="en-US" sz="2000" b="1" dirty="0" smtClean="0"/>
              <a:t>Director,</a:t>
            </a:r>
            <a:br>
              <a:rPr lang="en-US" sz="2000" b="1" dirty="0" smtClean="0"/>
            </a:br>
            <a:r>
              <a:rPr lang="en-US" sz="2000" b="1" dirty="0" smtClean="0"/>
              <a:t>Institute of Radiotherapy and Nuclear Medicine (IRNUM), Peshawar.</a:t>
            </a:r>
            <a:br>
              <a:rPr lang="en-US" sz="2000" b="1" dirty="0" smtClean="0"/>
            </a:br>
            <a:r>
              <a:rPr lang="en-US" sz="2400" b="1" dirty="0" smtClean="0"/>
              <a:t>President,</a:t>
            </a:r>
            <a:r>
              <a:rPr lang="en-US" sz="2000" b="1" dirty="0" smtClean="0"/>
              <a:t/>
            </a:r>
            <a:br>
              <a:rPr lang="en-US" sz="2000" b="1" dirty="0" smtClean="0"/>
            </a:br>
            <a:r>
              <a:rPr lang="en-US" sz="2000" b="1" dirty="0" smtClean="0"/>
              <a:t>Pakistan Society of Nuclear Medicine</a:t>
            </a:r>
            <a:br>
              <a:rPr lang="en-US" sz="2000" b="1" dirty="0" smtClean="0"/>
            </a:br>
            <a:r>
              <a:rPr lang="en-US" sz="2000" b="1" dirty="0" smtClean="0"/>
              <a:t>Life member Radiological Society of Pakistan </a:t>
            </a:r>
            <a:endParaRPr lang="en-US" sz="2800" b="1" dirty="0"/>
          </a:p>
        </p:txBody>
      </p:sp>
    </p:spTree>
    <p:extLst>
      <p:ext uri="{BB962C8B-B14F-4D97-AF65-F5344CB8AC3E}">
        <p14:creationId xmlns:p14="http://schemas.microsoft.com/office/powerpoint/2010/main" val="1135685919"/>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sz="4400" b="1" dirty="0"/>
              <a:t>Recommendations </a:t>
            </a:r>
            <a:endParaRPr lang="en-US" dirty="0"/>
          </a:p>
        </p:txBody>
      </p:sp>
      <p:sp>
        <p:nvSpPr>
          <p:cNvPr id="5" name="Content Placeholder 4"/>
          <p:cNvSpPr>
            <a:spLocks noGrp="1"/>
          </p:cNvSpPr>
          <p:nvPr>
            <p:ph idx="1"/>
          </p:nvPr>
        </p:nvSpPr>
        <p:spPr/>
        <p:txBody>
          <a:bodyPr>
            <a:normAutofit fontScale="92500" lnSpcReduction="20000"/>
          </a:bodyPr>
          <a:lstStyle/>
          <a:p>
            <a:pPr marL="457200" indent="-457200">
              <a:buFont typeface="+mj-lt"/>
              <a:buAutoNum type="alphaUcPeriod"/>
            </a:pPr>
            <a:r>
              <a:rPr lang="en-US" b="1" dirty="0" smtClean="0"/>
              <a:t>Establish </a:t>
            </a:r>
            <a:r>
              <a:rPr lang="en-US" b="1" dirty="0"/>
              <a:t>simplified purpose-designed governance and coordination </a:t>
            </a:r>
            <a:r>
              <a:rPr lang="en-US" b="1" dirty="0" smtClean="0"/>
              <a:t>mechanisms.</a:t>
            </a:r>
          </a:p>
          <a:p>
            <a:pPr marL="457200" indent="-457200">
              <a:buFont typeface="+mj-lt"/>
              <a:buAutoNum type="alphaUcPeriod"/>
            </a:pPr>
            <a:r>
              <a:rPr lang="en-US" b="1" dirty="0" smtClean="0"/>
              <a:t>Identify </a:t>
            </a:r>
            <a:r>
              <a:rPr lang="en-US" b="1" dirty="0"/>
              <a:t>context-relevant essential </a:t>
            </a:r>
            <a:r>
              <a:rPr lang="en-US" b="1" dirty="0" smtClean="0"/>
              <a:t>services</a:t>
            </a:r>
          </a:p>
          <a:p>
            <a:pPr marL="457200" indent="-457200">
              <a:buFont typeface="+mj-lt"/>
              <a:buAutoNum type="alphaUcPeriod"/>
            </a:pPr>
            <a:r>
              <a:rPr lang="en-US" b="1" dirty="0" smtClean="0"/>
              <a:t>Optimize </a:t>
            </a:r>
            <a:r>
              <a:rPr lang="en-US" b="1" dirty="0"/>
              <a:t>service delivery settings and </a:t>
            </a:r>
            <a:r>
              <a:rPr lang="en-US" b="1" dirty="0" smtClean="0"/>
              <a:t>platforms</a:t>
            </a:r>
          </a:p>
          <a:p>
            <a:pPr marL="457200" indent="-457200">
              <a:buFont typeface="+mj-lt"/>
              <a:buAutoNum type="alphaUcPeriod"/>
            </a:pPr>
            <a:r>
              <a:rPr lang="en-US" b="1" dirty="0"/>
              <a:t>Establish effective patient flow (screening, triage, and targeted referral) at all levels</a:t>
            </a:r>
            <a:r>
              <a:rPr lang="en-US" b="1" dirty="0" smtClean="0"/>
              <a:t>.</a:t>
            </a:r>
          </a:p>
          <a:p>
            <a:pPr marL="457200" indent="-457200">
              <a:buFont typeface="+mj-lt"/>
              <a:buAutoNum type="alphaUcPeriod"/>
            </a:pPr>
            <a:r>
              <a:rPr lang="en-US" b="1" dirty="0" smtClean="0"/>
              <a:t>Rapid </a:t>
            </a:r>
            <a:r>
              <a:rPr lang="en-US" b="1" dirty="0"/>
              <a:t>re-distribution of health workforce capacity, including re-assignment of </a:t>
            </a:r>
            <a:r>
              <a:rPr lang="en-US" b="1" dirty="0" smtClean="0"/>
              <a:t>tasks</a:t>
            </a:r>
          </a:p>
          <a:p>
            <a:pPr marL="457200" indent="-457200">
              <a:buFont typeface="+mj-lt"/>
              <a:buAutoNum type="alphaUcPeriod"/>
            </a:pPr>
            <a:r>
              <a:rPr lang="en-US" b="1" dirty="0"/>
              <a:t>Identify mechanisms to maintain the availability of essential equipment and supplies</a:t>
            </a:r>
            <a:br>
              <a:rPr lang="en-US" b="1" dirty="0"/>
            </a:br>
            <a:r>
              <a:rPr lang="en-US" b="1" dirty="0"/>
              <a:t/>
            </a:r>
            <a:br>
              <a:rPr lang="en-US" b="1" dirty="0"/>
            </a:br>
            <a:r>
              <a:rPr lang="en-US" b="1" dirty="0"/>
              <a:t/>
            </a:r>
            <a:br>
              <a:rPr lang="en-US" b="1" dirty="0"/>
            </a:br>
            <a:r>
              <a:rPr lang="en-US" b="1" dirty="0"/>
              <a:t/>
            </a:r>
            <a:br>
              <a:rPr lang="en-US" b="1" dirty="0"/>
            </a:br>
            <a:endParaRPr lang="en-US" dirty="0"/>
          </a:p>
        </p:txBody>
      </p:sp>
    </p:spTree>
    <p:extLst>
      <p:ext uri="{BB962C8B-B14F-4D97-AF65-F5344CB8AC3E}">
        <p14:creationId xmlns:p14="http://schemas.microsoft.com/office/powerpoint/2010/main" val="202423044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1457970"/>
          </a:xfrm>
          <a:ln w="57150">
            <a:solidFill>
              <a:srgbClr val="FFFF00"/>
            </a:solidFill>
          </a:ln>
        </p:spPr>
        <p:txBody>
          <a:bodyPr/>
          <a:lstStyle/>
          <a:p>
            <a:r>
              <a:rPr lang="en-US" sz="3400" b="1" dirty="0" smtClean="0">
                <a:solidFill>
                  <a:schemeClr val="tx1"/>
                </a:solidFill>
                <a:latin typeface="+mn-lt"/>
              </a:rPr>
              <a:t>A. Establish </a:t>
            </a:r>
            <a:r>
              <a:rPr lang="en-US" sz="3400" b="1" dirty="0">
                <a:solidFill>
                  <a:schemeClr val="tx1"/>
                </a:solidFill>
                <a:latin typeface="+mn-lt"/>
              </a:rPr>
              <a:t>simplified purpose-designed governance and coordination mechanisms</a:t>
            </a:r>
            <a:br>
              <a:rPr lang="en-US" sz="3400" b="1" dirty="0">
                <a:solidFill>
                  <a:schemeClr val="tx1"/>
                </a:solidFill>
                <a:latin typeface="+mn-lt"/>
              </a:rPr>
            </a:br>
            <a:endParaRPr lang="en-US" sz="3400" b="1" dirty="0">
              <a:solidFill>
                <a:schemeClr val="tx1"/>
              </a:solidFill>
              <a:latin typeface="+mn-lt"/>
            </a:endParaRPr>
          </a:p>
        </p:txBody>
      </p:sp>
      <p:sp>
        <p:nvSpPr>
          <p:cNvPr id="3" name="Content Placeholder 2"/>
          <p:cNvSpPr>
            <a:spLocks noGrp="1"/>
          </p:cNvSpPr>
          <p:nvPr>
            <p:ph idx="1"/>
          </p:nvPr>
        </p:nvSpPr>
        <p:spPr>
          <a:xfrm>
            <a:off x="646111" y="2162100"/>
            <a:ext cx="10700762" cy="4484359"/>
          </a:xfrm>
        </p:spPr>
        <p:txBody>
          <a:bodyPr>
            <a:noAutofit/>
          </a:bodyPr>
          <a:lstStyle/>
          <a:p>
            <a:pPr marL="457200" indent="-457200">
              <a:buClr>
                <a:srgbClr val="FFFF00"/>
              </a:buClr>
              <a:buSzPct val="100000"/>
              <a:buFont typeface="+mj-lt"/>
              <a:buAutoNum type="arabicPeriod"/>
            </a:pPr>
            <a:r>
              <a:rPr lang="en-US" sz="2200" b="1" dirty="0"/>
              <a:t>Establish a COVID-19 Incident Management Team and designate a focal point.</a:t>
            </a:r>
          </a:p>
          <a:p>
            <a:pPr marL="457200" indent="-457200">
              <a:buClr>
                <a:srgbClr val="FFFF00"/>
              </a:buClr>
              <a:buSzPct val="100000"/>
              <a:buFont typeface="+mj-lt"/>
              <a:buAutoNum type="arabicPeriod"/>
            </a:pPr>
            <a:endParaRPr lang="en-US" sz="2200" b="1" dirty="0" smtClean="0"/>
          </a:p>
          <a:p>
            <a:pPr marL="457200" indent="-457200">
              <a:buClr>
                <a:srgbClr val="FFFF00"/>
              </a:buClr>
              <a:buSzPct val="100000"/>
              <a:buFont typeface="+mj-lt"/>
              <a:buAutoNum type="arabicPeriod"/>
            </a:pPr>
            <a:r>
              <a:rPr lang="en-US" sz="2200" b="1" dirty="0"/>
              <a:t>Consideration for the reallocation of human, financial and material resources, and mobilizing additional resources are essential</a:t>
            </a:r>
            <a:r>
              <a:rPr lang="en-US" sz="2200" b="1" dirty="0" smtClean="0"/>
              <a:t>.</a:t>
            </a:r>
          </a:p>
          <a:p>
            <a:pPr marL="457200" indent="-457200">
              <a:buClr>
                <a:srgbClr val="FFFF00"/>
              </a:buClr>
              <a:buSzPct val="100000"/>
              <a:buFont typeface="+mj-lt"/>
              <a:buAutoNum type="arabicPeriod"/>
            </a:pPr>
            <a:endParaRPr lang="en-US" sz="2200" b="1" dirty="0" smtClean="0"/>
          </a:p>
          <a:p>
            <a:pPr marL="457200" indent="-457200">
              <a:buClr>
                <a:srgbClr val="FFFF00"/>
              </a:buClr>
              <a:buSzPct val="100000"/>
              <a:buFont typeface="+mj-lt"/>
              <a:buAutoNum type="arabicPeriod"/>
            </a:pPr>
            <a:r>
              <a:rPr lang="en-US" sz="2200" b="1" dirty="0" smtClean="0"/>
              <a:t>All staff members should receive specific training in identifying COVID-19 symptoms, hygiene procedures, handling COVID-19 patients, disinfection procedures, and use of personal protective equipment (PPE).</a:t>
            </a:r>
            <a:r>
              <a:rPr lang="en-US" sz="2200" b="1" dirty="0"/>
              <a:t/>
            </a:r>
            <a:br>
              <a:rPr lang="en-US" sz="2200" b="1" dirty="0"/>
            </a:br>
            <a:endParaRPr lang="en-US" sz="2200" b="1" dirty="0"/>
          </a:p>
        </p:txBody>
      </p:sp>
    </p:spTree>
    <p:extLst>
      <p:ext uri="{BB962C8B-B14F-4D97-AF65-F5344CB8AC3E}">
        <p14:creationId xmlns:p14="http://schemas.microsoft.com/office/powerpoint/2010/main" val="143484657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9"/>
            <a:ext cx="9404723" cy="1335138"/>
          </a:xfrm>
          <a:ln w="57150">
            <a:solidFill>
              <a:srgbClr val="FFFF00"/>
            </a:solidFill>
          </a:ln>
        </p:spPr>
        <p:txBody>
          <a:bodyPr/>
          <a:lstStyle/>
          <a:p>
            <a:r>
              <a:rPr lang="en-US" sz="3000" b="1" dirty="0">
                <a:solidFill>
                  <a:schemeClr val="tx1"/>
                </a:solidFill>
              </a:rPr>
              <a:t>Establish simplified purpose-designed governance and coordination mechanisms</a:t>
            </a:r>
            <a:r>
              <a:rPr lang="en-US" sz="2400" b="1" dirty="0">
                <a:solidFill>
                  <a:schemeClr val="tx1"/>
                </a:solidFill>
              </a:rPr>
              <a:t/>
            </a:r>
            <a:br>
              <a:rPr lang="en-US" sz="2400" b="1" dirty="0">
                <a:solidFill>
                  <a:schemeClr val="tx1"/>
                </a:solidFill>
              </a:rPr>
            </a:br>
            <a:r>
              <a:rPr lang="en-US" sz="2000" dirty="0" smtClean="0">
                <a:solidFill>
                  <a:schemeClr val="tx1"/>
                </a:solidFill>
              </a:rPr>
              <a:t>(</a:t>
            </a:r>
            <a:r>
              <a:rPr lang="en-US" sz="2200" dirty="0" smtClean="0"/>
              <a:t>Contd. 1)</a:t>
            </a:r>
            <a:endParaRPr lang="en-US" sz="2200" dirty="0"/>
          </a:p>
        </p:txBody>
      </p:sp>
      <p:sp>
        <p:nvSpPr>
          <p:cNvPr id="3" name="Content Placeholder 2"/>
          <p:cNvSpPr>
            <a:spLocks noGrp="1"/>
          </p:cNvSpPr>
          <p:nvPr>
            <p:ph idx="1"/>
          </p:nvPr>
        </p:nvSpPr>
        <p:spPr>
          <a:xfrm>
            <a:off x="646111" y="1910686"/>
            <a:ext cx="9758653" cy="4487838"/>
          </a:xfrm>
        </p:spPr>
        <p:txBody>
          <a:bodyPr>
            <a:normAutofit/>
          </a:bodyPr>
          <a:lstStyle/>
          <a:p>
            <a:pPr marL="457200" indent="-457200">
              <a:buClr>
                <a:srgbClr val="FFFF00"/>
              </a:buClr>
              <a:buSzPct val="100000"/>
              <a:buFont typeface="+mj-lt"/>
              <a:buAutoNum type="arabicPeriod" startAt="4"/>
            </a:pPr>
            <a:r>
              <a:rPr lang="en-US" sz="2200" b="1" dirty="0" smtClean="0"/>
              <a:t>Managers </a:t>
            </a:r>
            <a:r>
              <a:rPr lang="en-US" sz="2200" b="1" dirty="0"/>
              <a:t>must inform staff not to report to work if they feel unwell or have any suspicion of having COVID-19 symptoms</a:t>
            </a:r>
            <a:r>
              <a:rPr lang="en-US" sz="2200" b="1" dirty="0" smtClean="0"/>
              <a:t>.</a:t>
            </a:r>
          </a:p>
          <a:p>
            <a:pPr marL="457200" indent="-457200">
              <a:buClr>
                <a:srgbClr val="FFFF00"/>
              </a:buClr>
              <a:buSzPct val="100000"/>
              <a:buFont typeface="+mj-lt"/>
              <a:buAutoNum type="arabicPeriod" startAt="4"/>
            </a:pPr>
            <a:endParaRPr lang="en-US" sz="2200" b="1" dirty="0"/>
          </a:p>
          <a:p>
            <a:pPr marL="457200" indent="-457200">
              <a:buClr>
                <a:srgbClr val="FFFF00"/>
              </a:buClr>
              <a:buSzPct val="100000"/>
              <a:buFont typeface="+mj-lt"/>
              <a:buAutoNum type="arabicPeriod" startAt="4"/>
            </a:pPr>
            <a:r>
              <a:rPr lang="en-US" sz="2200" b="1" dirty="0"/>
              <a:t>Facilities must ensure that the waiting area has access to handwashing facilities and that hand sanitizers, tissue boxes, and masks are within reach so that patients can follow basic hygiene practices. </a:t>
            </a:r>
            <a:endParaRPr lang="en-US" sz="2200" b="1" dirty="0" smtClean="0"/>
          </a:p>
          <a:p>
            <a:pPr marL="457200" indent="-457200">
              <a:buClr>
                <a:srgbClr val="FFFF00"/>
              </a:buClr>
              <a:buSzPct val="100000"/>
              <a:buFont typeface="+mj-lt"/>
              <a:buAutoNum type="arabicPeriod" startAt="4"/>
            </a:pPr>
            <a:endParaRPr lang="en-US" sz="2200" b="1" dirty="0" smtClean="0"/>
          </a:p>
          <a:p>
            <a:pPr marL="457200" indent="-457200">
              <a:buClr>
                <a:srgbClr val="FFFF00"/>
              </a:buClr>
              <a:buSzPct val="100000"/>
              <a:buFont typeface="+mj-lt"/>
              <a:buAutoNum type="arabicPeriod" startAt="4"/>
            </a:pPr>
            <a:r>
              <a:rPr lang="en-US" sz="2200" b="1" dirty="0" smtClean="0"/>
              <a:t>The </a:t>
            </a:r>
            <a:r>
              <a:rPr lang="en-US" sz="2200" b="1" dirty="0"/>
              <a:t>waiting areas need to be organized in such a way that it provides space for patients to sit at a distance from each other to reduce the risk of transmission</a:t>
            </a:r>
            <a:r>
              <a:rPr lang="en-US" sz="2200" b="1" dirty="0" smtClean="0"/>
              <a:t>.</a:t>
            </a:r>
          </a:p>
          <a:p>
            <a:pPr marL="457200" indent="-457200">
              <a:buClr>
                <a:srgbClr val="FFFF00"/>
              </a:buClr>
              <a:buSzPct val="100000"/>
              <a:buFont typeface="+mj-lt"/>
              <a:buAutoNum type="arabicPeriod" startAt="4"/>
            </a:pPr>
            <a:endParaRPr lang="en-US" sz="2200" dirty="0"/>
          </a:p>
          <a:p>
            <a:pPr marL="457200" indent="-457200">
              <a:buClr>
                <a:srgbClr val="FFFF00"/>
              </a:buClr>
              <a:buSzPct val="100000"/>
              <a:buFont typeface="+mj-lt"/>
              <a:buAutoNum type="arabicPeriod" startAt="4"/>
            </a:pPr>
            <a:endParaRPr lang="en-US" sz="2200" dirty="0"/>
          </a:p>
        </p:txBody>
      </p:sp>
    </p:spTree>
    <p:extLst>
      <p:ext uri="{BB962C8B-B14F-4D97-AF65-F5344CB8AC3E}">
        <p14:creationId xmlns:p14="http://schemas.microsoft.com/office/powerpoint/2010/main" val="358434724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4293" y="1965277"/>
            <a:ext cx="8946541" cy="4487838"/>
          </a:xfrm>
        </p:spPr>
        <p:txBody>
          <a:bodyPr>
            <a:normAutofit/>
          </a:bodyPr>
          <a:lstStyle/>
          <a:p>
            <a:pPr marL="457200" indent="-457200">
              <a:buClr>
                <a:srgbClr val="FFFF00"/>
              </a:buClr>
              <a:buSzPct val="100000"/>
              <a:buFont typeface="+mj-lt"/>
              <a:buAutoNum type="arabicPeriod" startAt="7"/>
            </a:pPr>
            <a:r>
              <a:rPr lang="en-US" sz="2200" b="1" dirty="0"/>
              <a:t>It is essential to ensure strict hand hygiene, maintaining at least 1 m (3 </a:t>
            </a:r>
            <a:r>
              <a:rPr lang="en-US" sz="2200" b="1" dirty="0" err="1"/>
              <a:t>ft</a:t>
            </a:r>
            <a:r>
              <a:rPr lang="en-US" sz="2200" b="1" dirty="0"/>
              <a:t>) </a:t>
            </a:r>
            <a:r>
              <a:rPr lang="en-US" sz="2200" b="1" dirty="0" smtClean="0"/>
              <a:t>distance in </a:t>
            </a:r>
            <a:r>
              <a:rPr lang="en-US" sz="2200" b="1" dirty="0"/>
              <a:t>all patient/staff interactions when possible, avoiding crowding at the workplace, etc</a:t>
            </a:r>
            <a:r>
              <a:rPr lang="en-US" sz="2200" b="1" dirty="0" smtClean="0"/>
              <a:t>.</a:t>
            </a:r>
          </a:p>
          <a:p>
            <a:pPr marL="457200" indent="-457200">
              <a:buClr>
                <a:srgbClr val="FFFF00"/>
              </a:buClr>
              <a:buSzPct val="100000"/>
              <a:buFont typeface="+mj-lt"/>
              <a:buAutoNum type="arabicPeriod" startAt="7"/>
            </a:pPr>
            <a:endParaRPr lang="en-US" sz="2200" b="1" dirty="0"/>
          </a:p>
          <a:p>
            <a:pPr marL="457200" indent="-457200">
              <a:buClr>
                <a:srgbClr val="FFFF00"/>
              </a:buClr>
              <a:buSzPct val="100000"/>
              <a:buFont typeface="+mj-lt"/>
              <a:buAutoNum type="arabicPeriod" startAt="7"/>
            </a:pPr>
            <a:r>
              <a:rPr lang="en-US" sz="2200" b="1" dirty="0"/>
              <a:t>Implementation of cleaning and disinfecting procedures for equipment and accessories including camera gantries, patient beds, blood pressure cuffs, workstations, mouse, keyboards, and any other items of daily use</a:t>
            </a:r>
            <a:r>
              <a:rPr lang="en-US" sz="2200" b="1" dirty="0" smtClean="0"/>
              <a:t>.</a:t>
            </a:r>
          </a:p>
          <a:p>
            <a:pPr marL="457200" indent="-457200">
              <a:buClr>
                <a:srgbClr val="FFFF00"/>
              </a:buClr>
              <a:buSzPct val="100000"/>
              <a:buFont typeface="+mj-lt"/>
              <a:buAutoNum type="arabicPeriod" startAt="7"/>
            </a:pPr>
            <a:endParaRPr lang="en-US" sz="2200" b="1" dirty="0"/>
          </a:p>
          <a:p>
            <a:pPr marL="457200" indent="-457200">
              <a:buClr>
                <a:srgbClr val="FFFF00"/>
              </a:buClr>
              <a:buSzPct val="100000"/>
              <a:buFont typeface="+mj-lt"/>
              <a:buAutoNum type="arabicPeriod" startAt="7"/>
            </a:pPr>
            <a:r>
              <a:rPr lang="en-US" sz="2200" b="1" dirty="0"/>
              <a:t>Develop a contingency and business continuity plan if one of the staff becomes sick with COVID-19.</a:t>
            </a:r>
          </a:p>
          <a:p>
            <a:pPr marL="457200" indent="-457200">
              <a:buClr>
                <a:srgbClr val="FFFF00"/>
              </a:buClr>
              <a:buSzPct val="100000"/>
              <a:buFont typeface="+mj-lt"/>
              <a:buAutoNum type="arabicPeriod" startAt="7"/>
            </a:pPr>
            <a:endParaRPr lang="en-US" sz="2200" dirty="0" smtClean="0"/>
          </a:p>
          <a:p>
            <a:pPr marL="457200" indent="-457200">
              <a:buClr>
                <a:srgbClr val="FFFF00"/>
              </a:buClr>
              <a:buSzPct val="100000"/>
              <a:buFont typeface="+mj-lt"/>
              <a:buAutoNum type="arabicPeriod" startAt="7"/>
            </a:pPr>
            <a:endParaRPr lang="en-US" sz="2200" dirty="0"/>
          </a:p>
          <a:p>
            <a:pPr marL="457200" indent="-457200">
              <a:buClr>
                <a:srgbClr val="FFFF00"/>
              </a:buClr>
              <a:buSzPct val="100000"/>
              <a:buFont typeface="+mj-lt"/>
              <a:buAutoNum type="arabicPeriod" startAt="7"/>
            </a:pPr>
            <a:endParaRPr lang="en-US" sz="2200" dirty="0"/>
          </a:p>
        </p:txBody>
      </p:sp>
      <p:sp>
        <p:nvSpPr>
          <p:cNvPr id="5" name="Title 1"/>
          <p:cNvSpPr txBox="1">
            <a:spLocks/>
          </p:cNvSpPr>
          <p:nvPr/>
        </p:nvSpPr>
        <p:spPr>
          <a:xfrm>
            <a:off x="646111" y="452719"/>
            <a:ext cx="9404723" cy="1335138"/>
          </a:xfrm>
          <a:prstGeom prst="rect">
            <a:avLst/>
          </a:prstGeom>
          <a:ln w="57150">
            <a:solidFill>
              <a:srgbClr val="FFFF00"/>
            </a:solidFill>
          </a:ln>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sz="3000" b="1" dirty="0" smtClean="0">
                <a:solidFill>
                  <a:schemeClr val="tx1"/>
                </a:solidFill>
              </a:rPr>
              <a:t>Establish simplified purpose-designed governance and coordination mechanisms</a:t>
            </a:r>
            <a:r>
              <a:rPr lang="en-US" sz="2400" b="1" dirty="0" smtClean="0">
                <a:solidFill>
                  <a:schemeClr val="tx1"/>
                </a:solidFill>
              </a:rPr>
              <a:t/>
            </a:r>
            <a:br>
              <a:rPr lang="en-US" sz="2400" b="1" dirty="0" smtClean="0">
                <a:solidFill>
                  <a:schemeClr val="tx1"/>
                </a:solidFill>
              </a:rPr>
            </a:br>
            <a:r>
              <a:rPr lang="en-US" sz="2000" dirty="0" smtClean="0">
                <a:solidFill>
                  <a:schemeClr val="tx1"/>
                </a:solidFill>
              </a:rPr>
              <a:t>(</a:t>
            </a:r>
            <a:r>
              <a:rPr lang="en-US" sz="2200" dirty="0" smtClean="0"/>
              <a:t>Contd. 2)</a:t>
            </a:r>
            <a:endParaRPr lang="en-US" sz="2200" dirty="0"/>
          </a:p>
        </p:txBody>
      </p:sp>
    </p:spTree>
    <p:extLst>
      <p:ext uri="{BB962C8B-B14F-4D97-AF65-F5344CB8AC3E}">
        <p14:creationId xmlns:p14="http://schemas.microsoft.com/office/powerpoint/2010/main" val="24901314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44551" y="452718"/>
            <a:ext cx="10641696" cy="988155"/>
          </a:xfrm>
          <a:ln w="57150">
            <a:solidFill>
              <a:srgbClr val="FFFF00"/>
            </a:solidFill>
          </a:ln>
        </p:spPr>
        <p:txBody>
          <a:bodyPr/>
          <a:lstStyle/>
          <a:p>
            <a:r>
              <a:rPr lang="en-US" sz="3600" b="1" dirty="0" smtClean="0">
                <a:solidFill>
                  <a:schemeClr val="tx1"/>
                </a:solidFill>
                <a:latin typeface="+mn-lt"/>
              </a:rPr>
              <a:t>B. Identify context-relevant essential services</a:t>
            </a:r>
            <a:r>
              <a:rPr lang="en-US" sz="3600" b="1" dirty="0">
                <a:solidFill>
                  <a:schemeClr val="tx1"/>
                </a:solidFill>
                <a:latin typeface="+mn-lt"/>
              </a:rPr>
              <a:t/>
            </a:r>
            <a:br>
              <a:rPr lang="en-US" sz="3600" b="1" dirty="0">
                <a:solidFill>
                  <a:schemeClr val="tx1"/>
                </a:solidFill>
                <a:latin typeface="+mn-lt"/>
              </a:rPr>
            </a:br>
            <a:endParaRPr lang="en-US" sz="3600" b="1" dirty="0">
              <a:solidFill>
                <a:schemeClr val="tx1"/>
              </a:solidFill>
              <a:latin typeface="+mn-lt"/>
            </a:endParaRPr>
          </a:p>
        </p:txBody>
      </p:sp>
      <p:sp>
        <p:nvSpPr>
          <p:cNvPr id="3" name="Content Placeholder 2"/>
          <p:cNvSpPr>
            <a:spLocks noGrp="1"/>
          </p:cNvSpPr>
          <p:nvPr>
            <p:ph idx="1"/>
          </p:nvPr>
        </p:nvSpPr>
        <p:spPr>
          <a:xfrm>
            <a:off x="1239790" y="2489648"/>
            <a:ext cx="8946541" cy="3979392"/>
          </a:xfrm>
        </p:spPr>
        <p:txBody>
          <a:bodyPr>
            <a:noAutofit/>
          </a:bodyPr>
          <a:lstStyle/>
          <a:p>
            <a:pPr marL="457200" indent="-457200">
              <a:buClr>
                <a:srgbClr val="FFFF00"/>
              </a:buClr>
              <a:buSzPct val="100000"/>
              <a:buFont typeface="+mj-lt"/>
              <a:buAutoNum type="arabicPeriod"/>
            </a:pPr>
            <a:r>
              <a:rPr lang="en-US" sz="2200" b="1" dirty="0"/>
              <a:t>NM departments should continue their operation. </a:t>
            </a:r>
            <a:endParaRPr lang="en-US" sz="2200" b="1" dirty="0" smtClean="0"/>
          </a:p>
          <a:p>
            <a:pPr marL="457200" indent="-457200">
              <a:buClr>
                <a:srgbClr val="FFFF00"/>
              </a:buClr>
              <a:buSzPct val="100000"/>
              <a:buFont typeface="+mj-lt"/>
              <a:buAutoNum type="arabicPeriod"/>
            </a:pPr>
            <a:endParaRPr lang="en-US" sz="2200" b="1" dirty="0" smtClean="0"/>
          </a:p>
          <a:p>
            <a:pPr marL="457200" indent="-457200">
              <a:buClr>
                <a:srgbClr val="FFFF00"/>
              </a:buClr>
              <a:buSzPct val="100000"/>
              <a:buFont typeface="+mj-lt"/>
              <a:buAutoNum type="arabicPeriod"/>
            </a:pPr>
            <a:r>
              <a:rPr lang="en-US" sz="2200" b="1" dirty="0" smtClean="0"/>
              <a:t>It </a:t>
            </a:r>
            <a:r>
              <a:rPr lang="en-US" sz="2200" b="1" dirty="0"/>
              <a:t>is </a:t>
            </a:r>
            <a:r>
              <a:rPr lang="en-US" sz="2200" b="1" dirty="0" smtClean="0"/>
              <a:t>important to adapt flexible </a:t>
            </a:r>
            <a:r>
              <a:rPr lang="en-US" sz="2200" b="1" dirty="0"/>
              <a:t>patient schedule to maintain the provision of essential services. </a:t>
            </a:r>
            <a:endParaRPr lang="en-US" sz="2200" b="1" dirty="0" smtClean="0"/>
          </a:p>
          <a:p>
            <a:pPr marL="457200" indent="-457200">
              <a:buClr>
                <a:srgbClr val="FFFF00"/>
              </a:buClr>
              <a:buSzPct val="100000"/>
              <a:buFont typeface="+mj-lt"/>
              <a:buAutoNum type="arabicPeriod"/>
            </a:pPr>
            <a:endParaRPr lang="en-US" sz="2200" b="1" dirty="0" smtClean="0"/>
          </a:p>
          <a:p>
            <a:pPr marL="457200" indent="-457200">
              <a:buClr>
                <a:srgbClr val="FFFF00"/>
              </a:buClr>
              <a:buSzPct val="100000"/>
              <a:buFont typeface="+mj-lt"/>
              <a:buAutoNum type="arabicPeriod"/>
            </a:pPr>
            <a:r>
              <a:rPr lang="en-US" sz="2200" b="1" dirty="0" smtClean="0"/>
              <a:t>Special </a:t>
            </a:r>
            <a:r>
              <a:rPr lang="en-US" sz="2200" b="1" dirty="0"/>
              <a:t>attention must be paid to adjust the provision of services, taking into account the phase of the epidemic in the local population served</a:t>
            </a:r>
            <a:r>
              <a:rPr lang="en-US" sz="2200" b="1" dirty="0" smtClean="0"/>
              <a:t>.</a:t>
            </a:r>
          </a:p>
        </p:txBody>
      </p:sp>
    </p:spTree>
    <p:extLst>
      <p:ext uri="{BB962C8B-B14F-4D97-AF65-F5344CB8AC3E}">
        <p14:creationId xmlns:p14="http://schemas.microsoft.com/office/powerpoint/2010/main" val="266526889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9"/>
            <a:ext cx="9772507" cy="905026"/>
          </a:xfrm>
          <a:ln w="57150">
            <a:solidFill>
              <a:srgbClr val="FFFF00"/>
            </a:solidFill>
          </a:ln>
        </p:spPr>
        <p:txBody>
          <a:bodyPr/>
          <a:lstStyle/>
          <a:p>
            <a:r>
              <a:rPr lang="en-US" sz="3000" b="1" dirty="0">
                <a:solidFill>
                  <a:schemeClr val="tx1"/>
                </a:solidFill>
              </a:rPr>
              <a:t>Identify context-relevant essential </a:t>
            </a:r>
            <a:r>
              <a:rPr lang="en-US" sz="3000" b="1" dirty="0" smtClean="0">
                <a:solidFill>
                  <a:schemeClr val="tx1"/>
                </a:solidFill>
              </a:rPr>
              <a:t>services </a:t>
            </a:r>
            <a:r>
              <a:rPr lang="en-US" sz="2200" dirty="0" smtClean="0">
                <a:solidFill>
                  <a:schemeClr val="tx1"/>
                </a:solidFill>
              </a:rPr>
              <a:t>(Contd.1)</a:t>
            </a:r>
            <a:r>
              <a:rPr lang="en-US" sz="3000" b="1" dirty="0" smtClean="0">
                <a:solidFill>
                  <a:schemeClr val="tx1"/>
                </a:solidFill>
              </a:rPr>
              <a:t/>
            </a:r>
            <a:br>
              <a:rPr lang="en-US" sz="3000" b="1" dirty="0" smtClean="0">
                <a:solidFill>
                  <a:schemeClr val="tx1"/>
                </a:solidFill>
              </a:rPr>
            </a:br>
            <a:r>
              <a:rPr lang="en-US" sz="4400" b="1" dirty="0">
                <a:solidFill>
                  <a:schemeClr val="tx1"/>
                </a:solidFill>
              </a:rPr>
              <a:t/>
            </a:r>
            <a:br>
              <a:rPr lang="en-US" sz="4400" b="1" dirty="0">
                <a:solidFill>
                  <a:schemeClr val="tx1"/>
                </a:solidFill>
              </a:rPr>
            </a:br>
            <a:endParaRPr lang="en-US" dirty="0"/>
          </a:p>
        </p:txBody>
      </p:sp>
      <p:sp>
        <p:nvSpPr>
          <p:cNvPr id="3" name="Content Placeholder 2"/>
          <p:cNvSpPr>
            <a:spLocks noGrp="1"/>
          </p:cNvSpPr>
          <p:nvPr>
            <p:ph idx="1"/>
          </p:nvPr>
        </p:nvSpPr>
        <p:spPr>
          <a:xfrm>
            <a:off x="1103312" y="1760561"/>
            <a:ext cx="8946541" cy="4487838"/>
          </a:xfrm>
        </p:spPr>
        <p:txBody>
          <a:bodyPr>
            <a:noAutofit/>
          </a:bodyPr>
          <a:lstStyle/>
          <a:p>
            <a:pPr marL="457200" indent="-457200">
              <a:buClr>
                <a:srgbClr val="FFFF00"/>
              </a:buClr>
              <a:buSzPct val="100000"/>
              <a:buFont typeface="+mj-lt"/>
              <a:buAutoNum type="arabicPeriod" startAt="4"/>
            </a:pPr>
            <a:r>
              <a:rPr lang="en-US" sz="2200" dirty="0"/>
              <a:t>Essential procedures (scans and therapies) must be identified and prioritized. </a:t>
            </a:r>
            <a:endParaRPr lang="en-US" sz="2200" dirty="0" smtClean="0"/>
          </a:p>
          <a:p>
            <a:pPr marL="457200" indent="-457200">
              <a:buClr>
                <a:srgbClr val="FFFF00"/>
              </a:buClr>
              <a:buSzPct val="100000"/>
              <a:buFont typeface="+mj-lt"/>
              <a:buAutoNum type="arabicPeriod" startAt="4"/>
            </a:pPr>
            <a:endParaRPr lang="en-US" sz="2200" dirty="0" smtClean="0"/>
          </a:p>
          <a:p>
            <a:pPr marL="457200" indent="-457200">
              <a:buClr>
                <a:srgbClr val="FFFF00"/>
              </a:buClr>
              <a:buSzPct val="100000"/>
              <a:buFont typeface="+mj-lt"/>
              <a:buAutoNum type="arabicPeriod" startAt="4"/>
            </a:pPr>
            <a:r>
              <a:rPr lang="en-US" sz="2200" dirty="0" smtClean="0"/>
              <a:t>Postponing </a:t>
            </a:r>
            <a:r>
              <a:rPr lang="en-US" sz="2200" dirty="0"/>
              <a:t>non-essential procedures as well as research activities should be considered. </a:t>
            </a:r>
            <a:endParaRPr lang="en-US" sz="2200" dirty="0" smtClean="0"/>
          </a:p>
          <a:p>
            <a:pPr marL="457200" indent="-457200">
              <a:buClr>
                <a:srgbClr val="FFFF00"/>
              </a:buClr>
              <a:buSzPct val="100000"/>
              <a:buFont typeface="+mj-lt"/>
              <a:buAutoNum type="arabicPeriod" startAt="4"/>
            </a:pPr>
            <a:endParaRPr lang="en-US" sz="2200" dirty="0" smtClean="0"/>
          </a:p>
          <a:p>
            <a:pPr marL="457200" indent="-457200">
              <a:buClr>
                <a:srgbClr val="FFFF00"/>
              </a:buClr>
              <a:buSzPct val="100000"/>
              <a:buFont typeface="+mj-lt"/>
              <a:buAutoNum type="arabicPeriod" startAt="4"/>
            </a:pPr>
            <a:r>
              <a:rPr lang="en-US" sz="2200" dirty="0" smtClean="0"/>
              <a:t>Teaching </a:t>
            </a:r>
            <a:r>
              <a:rPr lang="en-US" sz="2200" dirty="0"/>
              <a:t>activities should be given through dedicated teleconferencing software or postponed. </a:t>
            </a:r>
            <a:endParaRPr lang="en-US" sz="2200" dirty="0" smtClean="0"/>
          </a:p>
          <a:p>
            <a:pPr marL="457200" indent="-457200">
              <a:buClr>
                <a:srgbClr val="FFFF00"/>
              </a:buClr>
              <a:buSzPct val="100000"/>
              <a:buFont typeface="+mj-lt"/>
              <a:buAutoNum type="arabicPeriod" startAt="4"/>
            </a:pPr>
            <a:endParaRPr lang="en-US" sz="2200" dirty="0" smtClean="0"/>
          </a:p>
          <a:p>
            <a:pPr marL="457200" indent="-457200">
              <a:buClr>
                <a:srgbClr val="FFFF00"/>
              </a:buClr>
              <a:buSzPct val="100000"/>
              <a:buFont typeface="+mj-lt"/>
              <a:buAutoNum type="arabicPeriod" startAt="4"/>
            </a:pPr>
            <a:r>
              <a:rPr lang="en-US" sz="2200" dirty="0" smtClean="0"/>
              <a:t>It </a:t>
            </a:r>
            <a:r>
              <a:rPr lang="en-US" sz="2200" dirty="0"/>
              <a:t>is essential to establish a work plan to reinstate delayed services or events</a:t>
            </a:r>
          </a:p>
        </p:txBody>
      </p:sp>
    </p:spTree>
    <p:extLst>
      <p:ext uri="{BB962C8B-B14F-4D97-AF65-F5344CB8AC3E}">
        <p14:creationId xmlns:p14="http://schemas.microsoft.com/office/powerpoint/2010/main" val="6215027"/>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0836" y="217191"/>
            <a:ext cx="11386399" cy="1033385"/>
          </a:xfrm>
          <a:ln w="57150">
            <a:solidFill>
              <a:srgbClr val="FFFF00"/>
            </a:solidFill>
          </a:ln>
        </p:spPr>
        <p:txBody>
          <a:bodyPr/>
          <a:lstStyle/>
          <a:p>
            <a:r>
              <a:rPr lang="en-US" sz="3600" b="1" dirty="0" smtClean="0">
                <a:solidFill>
                  <a:schemeClr val="tx1"/>
                </a:solidFill>
                <a:latin typeface="+mn-lt"/>
              </a:rPr>
              <a:t>C. Optimize service delivery settings and platforms</a:t>
            </a:r>
            <a:r>
              <a:rPr lang="en-US" sz="3600" b="1" dirty="0">
                <a:solidFill>
                  <a:schemeClr val="tx1"/>
                </a:solidFill>
                <a:latin typeface="+mn-lt"/>
              </a:rPr>
              <a:t/>
            </a:r>
            <a:br>
              <a:rPr lang="en-US" sz="3600" b="1" dirty="0">
                <a:solidFill>
                  <a:schemeClr val="tx1"/>
                </a:solidFill>
                <a:latin typeface="+mn-lt"/>
              </a:rPr>
            </a:br>
            <a:endParaRPr lang="en-US" sz="3600" b="1" dirty="0">
              <a:solidFill>
                <a:schemeClr val="tx1"/>
              </a:solidFill>
              <a:latin typeface="+mn-lt"/>
            </a:endParaRPr>
          </a:p>
        </p:txBody>
      </p:sp>
      <p:sp>
        <p:nvSpPr>
          <p:cNvPr id="3" name="Content Placeholder 2"/>
          <p:cNvSpPr>
            <a:spLocks noGrp="1"/>
          </p:cNvSpPr>
          <p:nvPr>
            <p:ph idx="1"/>
          </p:nvPr>
        </p:nvSpPr>
        <p:spPr>
          <a:xfrm>
            <a:off x="262829" y="1911425"/>
            <a:ext cx="9936949" cy="3979392"/>
          </a:xfrm>
        </p:spPr>
        <p:txBody>
          <a:bodyPr>
            <a:noAutofit/>
          </a:bodyPr>
          <a:lstStyle/>
          <a:p>
            <a:pPr marL="457200" indent="-457200">
              <a:buClr>
                <a:srgbClr val="FFFF00"/>
              </a:buClr>
              <a:buSzPct val="100000"/>
              <a:buFont typeface="+mj-lt"/>
              <a:buAutoNum type="arabicPeriod"/>
            </a:pPr>
            <a:r>
              <a:rPr lang="en-US" sz="2200" b="1" dirty="0"/>
              <a:t>Use of communication technologies must be a primary consideration</a:t>
            </a:r>
            <a:r>
              <a:rPr lang="en-US" sz="2200" b="1" dirty="0" smtClean="0"/>
              <a:t>.</a:t>
            </a:r>
          </a:p>
          <a:p>
            <a:pPr marL="457200" indent="-457200">
              <a:buSzPct val="100000"/>
              <a:buFont typeface="+mj-lt"/>
              <a:buAutoNum type="arabicPeriod"/>
            </a:pPr>
            <a:endParaRPr lang="en-US" sz="2200" b="1" dirty="0"/>
          </a:p>
          <a:p>
            <a:pPr marL="457200" indent="-457200">
              <a:buClr>
                <a:srgbClr val="FFFF00"/>
              </a:buClr>
              <a:buSzPct val="100000"/>
              <a:buFont typeface="+mj-lt"/>
              <a:buAutoNum type="arabicPeriod"/>
            </a:pPr>
            <a:r>
              <a:rPr lang="en-US" sz="2200" b="1" dirty="0"/>
              <a:t>Teleconsulting with patients prior to scheduling and the day before attending the nuclear medicine center must be established, in order to identify patients who may have COVID-19 symptoms</a:t>
            </a:r>
            <a:r>
              <a:rPr lang="en-US" sz="2200" b="1" dirty="0" smtClean="0"/>
              <a:t>.</a:t>
            </a:r>
            <a:endParaRPr lang="en-US" sz="2200" b="1" dirty="0"/>
          </a:p>
        </p:txBody>
      </p:sp>
    </p:spTree>
    <p:extLst>
      <p:ext uri="{BB962C8B-B14F-4D97-AF65-F5344CB8AC3E}">
        <p14:creationId xmlns:p14="http://schemas.microsoft.com/office/powerpoint/2010/main" val="2688314386"/>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46112" y="1760561"/>
            <a:ext cx="9403742" cy="4487838"/>
          </a:xfrm>
        </p:spPr>
        <p:txBody>
          <a:bodyPr>
            <a:noAutofit/>
          </a:bodyPr>
          <a:lstStyle/>
          <a:p>
            <a:pPr marL="457200" indent="-457200">
              <a:buClr>
                <a:srgbClr val="FFFF00"/>
              </a:buClr>
              <a:buSzPct val="100000"/>
              <a:buFont typeface="+mj-lt"/>
              <a:buAutoNum type="arabicPeriod" startAt="3"/>
            </a:pPr>
            <a:r>
              <a:rPr lang="en-US" sz="2200" b="1" dirty="0"/>
              <a:t>Patients should be instructed to attend their appointments alone, if their condition allows. In case assistance is required, only one accompanied person, ideally without risk factors, should be permitted. The risk factors should be stated during the phone appointment</a:t>
            </a:r>
            <a:r>
              <a:rPr lang="en-US" sz="2200" b="1" dirty="0" smtClean="0"/>
              <a:t>.</a:t>
            </a:r>
          </a:p>
          <a:p>
            <a:pPr marL="457200" indent="-457200">
              <a:buClr>
                <a:srgbClr val="FFFF00"/>
              </a:buClr>
              <a:buSzPct val="100000"/>
              <a:buFont typeface="+mj-lt"/>
              <a:buAutoNum type="arabicPeriod" startAt="3"/>
            </a:pPr>
            <a:endParaRPr lang="en-US" sz="2200" b="1" dirty="0"/>
          </a:p>
          <a:p>
            <a:pPr marL="457200" indent="-457200">
              <a:buClr>
                <a:srgbClr val="FFFF00"/>
              </a:buClr>
              <a:buSzPct val="100000"/>
              <a:buFont typeface="+mj-lt"/>
              <a:buAutoNum type="arabicPeriod" startAt="3"/>
            </a:pPr>
            <a:r>
              <a:rPr lang="en-US" sz="2200" b="1" dirty="0"/>
              <a:t>Remote reporting should be considered, when possible, provided that national or local rules are followed.</a:t>
            </a:r>
          </a:p>
        </p:txBody>
      </p:sp>
      <p:sp>
        <p:nvSpPr>
          <p:cNvPr id="5" name="Title 1"/>
          <p:cNvSpPr>
            <a:spLocks noGrp="1"/>
          </p:cNvSpPr>
          <p:nvPr>
            <p:ph type="title"/>
          </p:nvPr>
        </p:nvSpPr>
        <p:spPr>
          <a:xfrm>
            <a:off x="646111" y="452717"/>
            <a:ext cx="9404723" cy="1048537"/>
          </a:xfrm>
          <a:ln w="57150">
            <a:solidFill>
              <a:srgbClr val="FFFF00"/>
            </a:solidFill>
          </a:ln>
        </p:spPr>
        <p:txBody>
          <a:bodyPr/>
          <a:lstStyle/>
          <a:p>
            <a:r>
              <a:rPr lang="en-US" sz="3000" b="1" dirty="0" smtClean="0">
                <a:solidFill>
                  <a:schemeClr val="tx1"/>
                </a:solidFill>
                <a:latin typeface="+mn-lt"/>
              </a:rPr>
              <a:t>Optimize service delivery settings and platforms</a:t>
            </a:r>
            <a:r>
              <a:rPr lang="en-US" sz="3600" b="1" dirty="0">
                <a:solidFill>
                  <a:schemeClr val="tx1"/>
                </a:solidFill>
                <a:latin typeface="+mn-lt"/>
              </a:rPr>
              <a:t/>
            </a:r>
            <a:br>
              <a:rPr lang="en-US" sz="3600" b="1" dirty="0">
                <a:solidFill>
                  <a:schemeClr val="tx1"/>
                </a:solidFill>
                <a:latin typeface="+mn-lt"/>
              </a:rPr>
            </a:br>
            <a:r>
              <a:rPr lang="en-US" sz="2200" dirty="0" smtClean="0">
                <a:solidFill>
                  <a:schemeClr val="tx1"/>
                </a:solidFill>
                <a:latin typeface="+mn-lt"/>
              </a:rPr>
              <a:t>(Contd. 1)</a:t>
            </a:r>
            <a:endParaRPr lang="en-US" sz="2200" dirty="0">
              <a:solidFill>
                <a:schemeClr val="tx1"/>
              </a:solidFill>
              <a:latin typeface="+mn-lt"/>
            </a:endParaRPr>
          </a:p>
        </p:txBody>
      </p:sp>
    </p:spTree>
    <p:extLst>
      <p:ext uri="{BB962C8B-B14F-4D97-AF65-F5344CB8AC3E}">
        <p14:creationId xmlns:p14="http://schemas.microsoft.com/office/powerpoint/2010/main" val="1146058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04293" y="1856095"/>
            <a:ext cx="8946541" cy="4487838"/>
          </a:xfrm>
        </p:spPr>
        <p:txBody>
          <a:bodyPr>
            <a:noAutofit/>
          </a:bodyPr>
          <a:lstStyle/>
          <a:p>
            <a:pPr marL="457200" indent="-457200">
              <a:buClr>
                <a:srgbClr val="FFFF00"/>
              </a:buClr>
              <a:buSzPct val="100000"/>
              <a:buFont typeface="+mj-lt"/>
              <a:buAutoNum type="arabicPeriod" startAt="5"/>
            </a:pPr>
            <a:r>
              <a:rPr lang="en-US" sz="2200" b="1" dirty="0"/>
              <a:t>Teleconsultation with patients after radionuclide therapies is strongly encouraged</a:t>
            </a:r>
            <a:r>
              <a:rPr lang="en-US" sz="2200" b="1" dirty="0" smtClean="0"/>
              <a:t>.</a:t>
            </a:r>
          </a:p>
          <a:p>
            <a:pPr marL="457200" indent="-457200">
              <a:buClr>
                <a:srgbClr val="FFFF00"/>
              </a:buClr>
              <a:buSzPct val="100000"/>
              <a:buFont typeface="+mj-lt"/>
              <a:buAutoNum type="arabicPeriod" startAt="5"/>
            </a:pPr>
            <a:endParaRPr lang="en-US" sz="2200" b="1" dirty="0"/>
          </a:p>
          <a:p>
            <a:pPr marL="457200" indent="-457200">
              <a:buClr>
                <a:srgbClr val="FFFF00"/>
              </a:buClr>
              <a:buSzPct val="100000"/>
              <a:buFont typeface="+mj-lt"/>
              <a:buAutoNum type="arabicPeriod" startAt="5"/>
            </a:pPr>
            <a:r>
              <a:rPr lang="en-US" sz="2200" b="1" dirty="0"/>
              <a:t>Establish virtual multidisciplinary meetings</a:t>
            </a:r>
            <a:r>
              <a:rPr lang="en-US" sz="2200" b="1" dirty="0" smtClean="0"/>
              <a:t>.</a:t>
            </a:r>
          </a:p>
          <a:p>
            <a:pPr marL="457200" indent="-457200">
              <a:buClr>
                <a:srgbClr val="FFFF00"/>
              </a:buClr>
              <a:buSzPct val="100000"/>
              <a:buFont typeface="+mj-lt"/>
              <a:buAutoNum type="arabicPeriod" startAt="5"/>
            </a:pPr>
            <a:endParaRPr lang="en-US" sz="2200" b="1" dirty="0"/>
          </a:p>
          <a:p>
            <a:pPr marL="457200" indent="-457200">
              <a:buClr>
                <a:srgbClr val="FFFF00"/>
              </a:buClr>
              <a:buSzPct val="100000"/>
              <a:buFont typeface="+mj-lt"/>
              <a:buAutoNum type="arabicPeriod" startAt="5"/>
            </a:pPr>
            <a:r>
              <a:rPr lang="en-US" sz="2200" b="1" dirty="0"/>
              <a:t>Establish remote communication channels with referring physicians.</a:t>
            </a:r>
          </a:p>
        </p:txBody>
      </p:sp>
      <p:sp>
        <p:nvSpPr>
          <p:cNvPr id="5" name="Title 1"/>
          <p:cNvSpPr>
            <a:spLocks noGrp="1"/>
          </p:cNvSpPr>
          <p:nvPr>
            <p:ph type="title"/>
          </p:nvPr>
        </p:nvSpPr>
        <p:spPr>
          <a:xfrm>
            <a:off x="646111" y="452717"/>
            <a:ext cx="9404723" cy="1048537"/>
          </a:xfrm>
          <a:ln w="57150">
            <a:solidFill>
              <a:srgbClr val="FFFF00"/>
            </a:solidFill>
          </a:ln>
        </p:spPr>
        <p:txBody>
          <a:bodyPr/>
          <a:lstStyle/>
          <a:p>
            <a:r>
              <a:rPr lang="en-US" sz="3000" b="1" dirty="0" smtClean="0">
                <a:solidFill>
                  <a:schemeClr val="tx1"/>
                </a:solidFill>
                <a:latin typeface="+mn-lt"/>
              </a:rPr>
              <a:t>Optimize service delivery settings and platforms</a:t>
            </a:r>
            <a:r>
              <a:rPr lang="en-US" sz="3600" b="1" dirty="0">
                <a:solidFill>
                  <a:schemeClr val="tx1"/>
                </a:solidFill>
                <a:latin typeface="+mn-lt"/>
              </a:rPr>
              <a:t/>
            </a:r>
            <a:br>
              <a:rPr lang="en-US" sz="3600" b="1" dirty="0">
                <a:solidFill>
                  <a:schemeClr val="tx1"/>
                </a:solidFill>
                <a:latin typeface="+mn-lt"/>
              </a:rPr>
            </a:br>
            <a:r>
              <a:rPr lang="en-US" sz="2200" dirty="0" smtClean="0">
                <a:solidFill>
                  <a:schemeClr val="tx1"/>
                </a:solidFill>
                <a:latin typeface="+mn-lt"/>
              </a:rPr>
              <a:t>(Contd. 2)</a:t>
            </a:r>
            <a:endParaRPr lang="en-US" sz="2200" dirty="0">
              <a:solidFill>
                <a:schemeClr val="tx1"/>
              </a:solidFill>
              <a:latin typeface="+mn-lt"/>
            </a:endParaRPr>
          </a:p>
        </p:txBody>
      </p:sp>
    </p:spTree>
    <p:extLst>
      <p:ext uri="{BB962C8B-B14F-4D97-AF65-F5344CB8AC3E}">
        <p14:creationId xmlns:p14="http://schemas.microsoft.com/office/powerpoint/2010/main" val="236117450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708124" cy="1621743"/>
          </a:xfrm>
          <a:ln w="57150">
            <a:solidFill>
              <a:srgbClr val="FFFF00"/>
            </a:solidFill>
          </a:ln>
        </p:spPr>
        <p:txBody>
          <a:bodyPr/>
          <a:lstStyle/>
          <a:p>
            <a:r>
              <a:rPr lang="en-US" sz="3400" b="1" dirty="0" smtClean="0"/>
              <a:t>D. Establish </a:t>
            </a:r>
            <a:r>
              <a:rPr lang="en-US" sz="3400" b="1" dirty="0"/>
              <a:t>effective patient flow (screening, triage, and targeted referral) at all </a:t>
            </a:r>
            <a:r>
              <a:rPr lang="en-US" sz="3400" b="1" dirty="0" smtClean="0"/>
              <a:t>levels.</a:t>
            </a:r>
            <a:r>
              <a:rPr lang="en-US" sz="3400" b="1" dirty="0"/>
              <a:t/>
            </a:r>
            <a:br>
              <a:rPr lang="en-US" sz="3400" b="1" dirty="0"/>
            </a:br>
            <a:r>
              <a:rPr lang="en-US" sz="3400" b="1" dirty="0">
                <a:solidFill>
                  <a:schemeClr val="tx1"/>
                </a:solidFill>
              </a:rPr>
              <a:t/>
            </a:r>
            <a:br>
              <a:rPr lang="en-US" sz="3400" b="1" dirty="0">
                <a:solidFill>
                  <a:schemeClr val="tx1"/>
                </a:solidFill>
              </a:rPr>
            </a:br>
            <a:endParaRPr lang="en-US" sz="3400" b="1" dirty="0">
              <a:solidFill>
                <a:schemeClr val="tx1"/>
              </a:solidFill>
            </a:endParaRPr>
          </a:p>
        </p:txBody>
      </p:sp>
      <p:sp>
        <p:nvSpPr>
          <p:cNvPr id="3" name="Content Placeholder 2"/>
          <p:cNvSpPr>
            <a:spLocks noGrp="1"/>
          </p:cNvSpPr>
          <p:nvPr>
            <p:ph idx="1"/>
          </p:nvPr>
        </p:nvSpPr>
        <p:spPr>
          <a:xfrm>
            <a:off x="1239790" y="2489648"/>
            <a:ext cx="8946541" cy="3979392"/>
          </a:xfrm>
        </p:spPr>
        <p:txBody>
          <a:bodyPr>
            <a:noAutofit/>
          </a:bodyPr>
          <a:lstStyle/>
          <a:p>
            <a:pPr>
              <a:buClr>
                <a:srgbClr val="FFFF00"/>
              </a:buClr>
            </a:pPr>
            <a:r>
              <a:rPr lang="en-US" sz="2200" dirty="0"/>
              <a:t>In addition to the established procedures including radiation protection, it is crucial to guarantee the adherence to recommendations, including </a:t>
            </a:r>
            <a:endParaRPr lang="en-US" sz="2200" dirty="0" smtClean="0"/>
          </a:p>
          <a:p>
            <a:pPr lvl="1">
              <a:buClr>
                <a:srgbClr val="FFFF00"/>
              </a:buClr>
            </a:pPr>
            <a:r>
              <a:rPr lang="en-US" sz="2000" dirty="0" smtClean="0"/>
              <a:t>Distancing</a:t>
            </a:r>
            <a:endParaRPr lang="en-US" sz="2000" dirty="0"/>
          </a:p>
          <a:p>
            <a:pPr lvl="1">
              <a:buClr>
                <a:srgbClr val="FFFF00"/>
              </a:buClr>
            </a:pPr>
            <a:r>
              <a:rPr lang="en-US" sz="2000" dirty="0" smtClean="0"/>
              <a:t>Hygiene</a:t>
            </a:r>
            <a:endParaRPr lang="en-US" sz="2000" dirty="0"/>
          </a:p>
          <a:p>
            <a:pPr lvl="1">
              <a:buClr>
                <a:srgbClr val="FFFF00"/>
              </a:buClr>
            </a:pPr>
            <a:r>
              <a:rPr lang="en-US" sz="2000" dirty="0"/>
              <a:t>S</a:t>
            </a:r>
            <a:r>
              <a:rPr lang="en-US" sz="2000" dirty="0" smtClean="0"/>
              <a:t>eparate </a:t>
            </a:r>
            <a:r>
              <a:rPr lang="en-US" sz="2000" dirty="0"/>
              <a:t>spaces for patients with known or suspected COVID-19 to prevent spread, and </a:t>
            </a:r>
            <a:endParaRPr lang="en-US" sz="2000" dirty="0" smtClean="0"/>
          </a:p>
          <a:p>
            <a:pPr lvl="1">
              <a:buClr>
                <a:srgbClr val="FFFF00"/>
              </a:buClr>
            </a:pPr>
            <a:r>
              <a:rPr lang="en-US" sz="2000" dirty="0"/>
              <a:t>E</a:t>
            </a:r>
            <a:r>
              <a:rPr lang="en-US" sz="2000" dirty="0" smtClean="0"/>
              <a:t>nsuring </a:t>
            </a:r>
            <a:r>
              <a:rPr lang="en-US" sz="2000" dirty="0"/>
              <a:t>supplies are available</a:t>
            </a:r>
            <a:r>
              <a:rPr lang="en-US" sz="2000" dirty="0" smtClean="0"/>
              <a:t>.</a:t>
            </a:r>
          </a:p>
          <a:p>
            <a:pPr>
              <a:buClr>
                <a:srgbClr val="FFFF00"/>
              </a:buClr>
            </a:pPr>
            <a:endParaRPr lang="en-US" sz="2200" dirty="0"/>
          </a:p>
        </p:txBody>
      </p:sp>
    </p:spTree>
    <p:extLst>
      <p:ext uri="{BB962C8B-B14F-4D97-AF65-F5344CB8AC3E}">
        <p14:creationId xmlns:p14="http://schemas.microsoft.com/office/powerpoint/2010/main" val="1617351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38773"/>
          </a:xfrm>
          <a:ln w="57150">
            <a:solidFill>
              <a:srgbClr val="FFFF00"/>
            </a:solidFill>
          </a:ln>
        </p:spPr>
        <p:txBody>
          <a:bodyPr/>
          <a:lstStyle/>
          <a:p>
            <a:r>
              <a:rPr lang="en-US" b="1" smtClean="0"/>
              <a:t>Introduction</a:t>
            </a:r>
            <a:endParaRPr lang="en-US" b="1" dirty="0"/>
          </a:p>
        </p:txBody>
      </p:sp>
      <p:sp>
        <p:nvSpPr>
          <p:cNvPr id="3" name="Content Placeholder 2"/>
          <p:cNvSpPr>
            <a:spLocks noGrp="1"/>
          </p:cNvSpPr>
          <p:nvPr>
            <p:ph idx="1"/>
          </p:nvPr>
        </p:nvSpPr>
        <p:spPr>
          <a:xfrm>
            <a:off x="646112" y="2052918"/>
            <a:ext cx="11227234" cy="4195481"/>
          </a:xfrm>
        </p:spPr>
        <p:txBody>
          <a:bodyPr>
            <a:normAutofit/>
          </a:bodyPr>
          <a:lstStyle/>
          <a:p>
            <a:pPr>
              <a:buClr>
                <a:srgbClr val="FFFF00"/>
              </a:buClr>
            </a:pPr>
            <a:r>
              <a:rPr lang="en-US" sz="2200" b="1" dirty="0"/>
              <a:t>Coronaviruses are non-segmented, enveloped positive-sense ribonucleic acid viruses from the </a:t>
            </a:r>
            <a:r>
              <a:rPr lang="en-US" sz="2200" b="1" dirty="0" err="1"/>
              <a:t>Coronaviridae</a:t>
            </a:r>
            <a:r>
              <a:rPr lang="en-US" sz="2200" b="1" dirty="0"/>
              <a:t> </a:t>
            </a:r>
            <a:r>
              <a:rPr lang="en-US" sz="2200" b="1" dirty="0" smtClean="0"/>
              <a:t>family.</a:t>
            </a:r>
          </a:p>
          <a:p>
            <a:pPr>
              <a:buClr>
                <a:srgbClr val="FFFF00"/>
              </a:buClr>
            </a:pPr>
            <a:endParaRPr lang="en-US" sz="2200" b="1" dirty="0" smtClean="0"/>
          </a:p>
          <a:p>
            <a:pPr>
              <a:buClr>
                <a:srgbClr val="FFFF00"/>
              </a:buClr>
            </a:pPr>
            <a:r>
              <a:rPr lang="en-US" sz="2200" b="1" dirty="0"/>
              <a:t>There are six types of the coronavirus </a:t>
            </a:r>
            <a:r>
              <a:rPr lang="en-US" sz="2200" b="1"/>
              <a:t>known </a:t>
            </a:r>
            <a:r>
              <a:rPr lang="en-US" sz="2200" b="1" smtClean="0"/>
              <a:t>that infect </a:t>
            </a:r>
            <a:r>
              <a:rPr lang="en-US" sz="2200" b="1" dirty="0" smtClean="0"/>
              <a:t>humans.</a:t>
            </a:r>
          </a:p>
          <a:p>
            <a:pPr>
              <a:buClr>
                <a:srgbClr val="FFFF00"/>
              </a:buClr>
            </a:pPr>
            <a:endParaRPr lang="en-US" sz="2200" b="1" dirty="0" smtClean="0"/>
          </a:p>
          <a:p>
            <a:pPr>
              <a:buClr>
                <a:srgbClr val="FFFF00"/>
              </a:buClr>
            </a:pPr>
            <a:r>
              <a:rPr lang="en-US" sz="2200" b="1" dirty="0" smtClean="0"/>
              <a:t>Four of these types cause mild respiratory symptoms while the rest: </a:t>
            </a:r>
            <a:r>
              <a:rPr lang="en-US" sz="2200" b="1" dirty="0"/>
              <a:t>Middle East respiratory syndrome coronavirus (MERS) and the severe acute respiratory syndrome (SARS</a:t>
            </a:r>
            <a:r>
              <a:rPr lang="en-US" sz="2200" b="1" dirty="0" smtClean="0"/>
              <a:t>), have caused epidemics with high mortality rates.</a:t>
            </a:r>
            <a:endParaRPr lang="en-US" sz="2200" b="1" dirty="0"/>
          </a:p>
        </p:txBody>
      </p:sp>
    </p:spTree>
    <p:extLst>
      <p:ext uri="{BB962C8B-B14F-4D97-AF65-F5344CB8AC3E}">
        <p14:creationId xmlns:p14="http://schemas.microsoft.com/office/powerpoint/2010/main" val="3466675135"/>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5201" y="2074460"/>
            <a:ext cx="8946541" cy="4913194"/>
          </a:xfrm>
        </p:spPr>
        <p:txBody>
          <a:bodyPr>
            <a:noAutofit/>
          </a:bodyPr>
          <a:lstStyle/>
          <a:p>
            <a:pPr>
              <a:buClr>
                <a:srgbClr val="FFFF00"/>
              </a:buClr>
            </a:pPr>
            <a:r>
              <a:rPr lang="en-US" sz="2200" b="1" dirty="0"/>
              <a:t>Departments sited in COVID-19 hot spot zones should instruct </a:t>
            </a:r>
            <a:r>
              <a:rPr lang="en-US" sz="2200" b="1" u="sng" dirty="0"/>
              <a:t>all front-line personnel to rigorously follow local PPE guidance before dealing with patients</a:t>
            </a:r>
            <a:r>
              <a:rPr lang="en-US" sz="2200" b="1" dirty="0" smtClean="0"/>
              <a:t>.</a:t>
            </a:r>
          </a:p>
          <a:p>
            <a:pPr>
              <a:buClr>
                <a:srgbClr val="FFFF00"/>
              </a:buClr>
            </a:pPr>
            <a:endParaRPr lang="en-US" sz="2200" b="1" dirty="0"/>
          </a:p>
          <a:p>
            <a:pPr>
              <a:buClr>
                <a:srgbClr val="FFFF00"/>
              </a:buClr>
            </a:pPr>
            <a:r>
              <a:rPr lang="en-US" sz="2200" b="1" dirty="0" smtClean="0"/>
              <a:t>Certain </a:t>
            </a:r>
            <a:r>
              <a:rPr lang="en-US" sz="2200" b="1" dirty="0"/>
              <a:t>medical </a:t>
            </a:r>
            <a:r>
              <a:rPr lang="en-US" sz="2200" b="1" u="sng" dirty="0"/>
              <a:t>procedures associated with the generation of aerosols</a:t>
            </a:r>
            <a:r>
              <a:rPr lang="en-US" sz="2200" b="1" dirty="0"/>
              <a:t>, such as ventilations scans and oxygen supplementation, carry an increased risk of </a:t>
            </a:r>
            <a:r>
              <a:rPr lang="en-US" sz="2200" b="1" dirty="0" smtClean="0"/>
              <a:t>transmission as the </a:t>
            </a:r>
            <a:r>
              <a:rPr lang="en-US" sz="2200" b="1" dirty="0"/>
              <a:t>possibility of airborne transmission of COVID-19 continues to be debated. </a:t>
            </a:r>
            <a:r>
              <a:rPr lang="en-US" sz="2200" b="1" dirty="0" smtClean="0"/>
              <a:t>Therefore, alternative </a:t>
            </a:r>
            <a:r>
              <a:rPr lang="en-US" sz="2200" b="1" dirty="0"/>
              <a:t>options for </a:t>
            </a:r>
            <a:r>
              <a:rPr lang="en-US" sz="2200" b="1" dirty="0" smtClean="0"/>
              <a:t>the test or </a:t>
            </a:r>
            <a:r>
              <a:rPr lang="en-US" sz="2200" b="1" dirty="0"/>
              <a:t>special precautions especially for personnel conducting these tests must be taken.</a:t>
            </a:r>
          </a:p>
          <a:p>
            <a:pPr marL="0" indent="0">
              <a:buClr>
                <a:srgbClr val="FFFF00"/>
              </a:buClr>
              <a:buNone/>
            </a:pPr>
            <a:endParaRPr lang="en-US" sz="2200" dirty="0" smtClean="0"/>
          </a:p>
          <a:p>
            <a:pPr>
              <a:buClr>
                <a:srgbClr val="FFFF00"/>
              </a:buClr>
            </a:pPr>
            <a:endParaRPr lang="en-US" sz="2200" dirty="0" smtClean="0"/>
          </a:p>
        </p:txBody>
      </p:sp>
      <p:sp>
        <p:nvSpPr>
          <p:cNvPr id="5" name="Title 1"/>
          <p:cNvSpPr>
            <a:spLocks noGrp="1"/>
          </p:cNvSpPr>
          <p:nvPr>
            <p:ph type="title"/>
          </p:nvPr>
        </p:nvSpPr>
        <p:spPr>
          <a:xfrm>
            <a:off x="646111" y="452717"/>
            <a:ext cx="9439585" cy="1253253"/>
          </a:xfrm>
          <a:ln w="57150">
            <a:solidFill>
              <a:srgbClr val="FFFF00"/>
            </a:solidFill>
          </a:ln>
        </p:spPr>
        <p:txBody>
          <a:bodyPr/>
          <a:lstStyle/>
          <a:p>
            <a:r>
              <a:rPr lang="en-US" sz="3000" b="1" dirty="0"/>
              <a:t>Establish effective patient flow (screening, triage, and targeted referral) at all </a:t>
            </a:r>
            <a:r>
              <a:rPr lang="en-US" sz="3000" b="1" dirty="0" smtClean="0"/>
              <a:t>levels </a:t>
            </a:r>
            <a:r>
              <a:rPr lang="en-US" sz="2200" dirty="0" smtClean="0"/>
              <a:t>(Contd. 1)</a:t>
            </a:r>
            <a:r>
              <a:rPr lang="en-US" sz="3000" b="1" dirty="0"/>
              <a:t/>
            </a:r>
            <a:br>
              <a:rPr lang="en-US" sz="3000" b="1" dirty="0"/>
            </a:br>
            <a:r>
              <a:rPr lang="en-US" sz="3000" b="1" dirty="0">
                <a:solidFill>
                  <a:schemeClr val="tx1"/>
                </a:solidFill>
              </a:rPr>
              <a:t/>
            </a:r>
            <a:br>
              <a:rPr lang="en-US" sz="3000" b="1" dirty="0">
                <a:solidFill>
                  <a:schemeClr val="tx1"/>
                </a:solidFill>
              </a:rPr>
            </a:br>
            <a:endParaRPr lang="en-US" sz="3000" b="1" dirty="0">
              <a:solidFill>
                <a:schemeClr val="tx1"/>
              </a:solidFill>
            </a:endParaRPr>
          </a:p>
        </p:txBody>
      </p:sp>
    </p:spTree>
    <p:extLst>
      <p:ext uri="{BB962C8B-B14F-4D97-AF65-F5344CB8AC3E}">
        <p14:creationId xmlns:p14="http://schemas.microsoft.com/office/powerpoint/2010/main" val="2921900016"/>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404723" cy="912059"/>
          </a:xfrm>
          <a:ln w="57150">
            <a:solidFill>
              <a:srgbClr val="FFFF00"/>
            </a:solidFill>
          </a:ln>
        </p:spPr>
        <p:txBody>
          <a:bodyPr/>
          <a:lstStyle/>
          <a:p>
            <a:r>
              <a:rPr lang="en-US" sz="3600" b="1" dirty="0" smtClean="0">
                <a:solidFill>
                  <a:srgbClr val="FFFF00"/>
                </a:solidFill>
              </a:rPr>
              <a:t>(</a:t>
            </a:r>
            <a:r>
              <a:rPr lang="en-US" sz="3600" b="1" dirty="0" err="1" smtClean="0">
                <a:solidFill>
                  <a:srgbClr val="FFFF00"/>
                </a:solidFill>
              </a:rPr>
              <a:t>i</a:t>
            </a:r>
            <a:r>
              <a:rPr lang="en-US" sz="3600" b="1" dirty="0" smtClean="0">
                <a:solidFill>
                  <a:srgbClr val="FFFF00"/>
                </a:solidFill>
              </a:rPr>
              <a:t>). </a:t>
            </a:r>
            <a:r>
              <a:rPr lang="en-US" sz="3600" b="1" dirty="0" smtClean="0"/>
              <a:t>Patient arrival, waiting area</a:t>
            </a:r>
            <a:r>
              <a:rPr lang="en-US" sz="3600" b="1" dirty="0"/>
              <a:t/>
            </a:r>
            <a:br>
              <a:rPr lang="en-US" sz="3600" b="1" dirty="0"/>
            </a:br>
            <a:r>
              <a:rPr lang="en-US" sz="3600" b="1" dirty="0">
                <a:solidFill>
                  <a:schemeClr val="tx1"/>
                </a:solidFill>
              </a:rPr>
              <a:t/>
            </a:r>
            <a:br>
              <a:rPr lang="en-US" sz="3600" b="1" dirty="0">
                <a:solidFill>
                  <a:schemeClr val="tx1"/>
                </a:solidFill>
              </a:rPr>
            </a:br>
            <a:endParaRPr lang="en-US" sz="3600" b="1" dirty="0">
              <a:solidFill>
                <a:schemeClr val="tx1"/>
              </a:solidFill>
            </a:endParaRPr>
          </a:p>
        </p:txBody>
      </p:sp>
      <p:sp>
        <p:nvSpPr>
          <p:cNvPr id="3" name="Content Placeholder 2"/>
          <p:cNvSpPr>
            <a:spLocks noGrp="1"/>
          </p:cNvSpPr>
          <p:nvPr>
            <p:ph idx="1"/>
          </p:nvPr>
        </p:nvSpPr>
        <p:spPr>
          <a:xfrm>
            <a:off x="1239790" y="1651379"/>
            <a:ext cx="8946541" cy="4817661"/>
          </a:xfrm>
        </p:spPr>
        <p:txBody>
          <a:bodyPr>
            <a:noAutofit/>
          </a:bodyPr>
          <a:lstStyle/>
          <a:p>
            <a:pPr>
              <a:buClr>
                <a:srgbClr val="FFFF00"/>
              </a:buClr>
              <a:buFont typeface="Wingdings" panose="05000000000000000000" pitchFamily="2" charset="2"/>
              <a:buChar char="v"/>
            </a:pPr>
            <a:r>
              <a:rPr lang="en-US" sz="2200" b="1" dirty="0"/>
              <a:t>Reception staff to be sited behind a glass or plastic </a:t>
            </a:r>
            <a:r>
              <a:rPr lang="en-US" sz="2200" b="1" dirty="0" smtClean="0"/>
              <a:t>screen.</a:t>
            </a:r>
          </a:p>
          <a:p>
            <a:pPr>
              <a:buClr>
                <a:srgbClr val="FFFF00"/>
              </a:buClr>
              <a:buFont typeface="Wingdings" panose="05000000000000000000" pitchFamily="2" charset="2"/>
              <a:buChar char="v"/>
            </a:pPr>
            <a:endParaRPr lang="en-US" sz="2200" b="1" dirty="0"/>
          </a:p>
          <a:p>
            <a:pPr>
              <a:buClr>
                <a:srgbClr val="FFFF00"/>
              </a:buClr>
              <a:buFont typeface="Wingdings" panose="05000000000000000000" pitchFamily="2" charset="2"/>
              <a:buChar char="v"/>
            </a:pPr>
            <a:r>
              <a:rPr lang="en-US" sz="2200" b="1" dirty="0" smtClean="0"/>
              <a:t>Upon </a:t>
            </a:r>
            <a:r>
              <a:rPr lang="en-US" sz="2200" b="1" dirty="0"/>
              <a:t>arrival, patients are asked to declare if they have been in contact with patients with COVID-19 or if they have any symptoms</a:t>
            </a:r>
            <a:r>
              <a:rPr lang="en-US" sz="2200" b="1" dirty="0" smtClean="0"/>
              <a:t>.</a:t>
            </a:r>
          </a:p>
          <a:p>
            <a:pPr>
              <a:buClr>
                <a:srgbClr val="FFFF00"/>
              </a:buClr>
              <a:buFont typeface="Wingdings" panose="05000000000000000000" pitchFamily="2" charset="2"/>
              <a:buChar char="v"/>
            </a:pPr>
            <a:endParaRPr lang="en-US" sz="2200" b="1" dirty="0"/>
          </a:p>
          <a:p>
            <a:pPr>
              <a:buClr>
                <a:srgbClr val="FFFF00"/>
              </a:buClr>
              <a:buFont typeface="Wingdings" panose="05000000000000000000" pitchFamily="2" charset="2"/>
              <a:buChar char="v"/>
            </a:pPr>
            <a:r>
              <a:rPr lang="en-US" sz="2200" b="1" dirty="0"/>
              <a:t>It is useful to display information announcements at the reception, indicating possible symptoms and asking patients to inform staff if they have symptoms</a:t>
            </a:r>
            <a:r>
              <a:rPr lang="en-US" sz="2200" b="1" dirty="0" smtClean="0"/>
              <a:t>.</a:t>
            </a:r>
          </a:p>
          <a:p>
            <a:pPr>
              <a:buClr>
                <a:srgbClr val="FFFF00"/>
              </a:buClr>
              <a:buFont typeface="Wingdings" panose="05000000000000000000" pitchFamily="2" charset="2"/>
              <a:buChar char="v"/>
            </a:pPr>
            <a:endParaRPr lang="en-US" sz="2200" b="1" dirty="0"/>
          </a:p>
          <a:p>
            <a:pPr>
              <a:buClr>
                <a:srgbClr val="FFFF00"/>
              </a:buClr>
              <a:buFont typeface="Wingdings" panose="05000000000000000000" pitchFamily="2" charset="2"/>
              <a:buChar char="v"/>
            </a:pPr>
            <a:r>
              <a:rPr lang="en-US" sz="2200" b="1" dirty="0"/>
              <a:t>Display posters to promote handwashing and proper respiratory hygiene measures.</a:t>
            </a:r>
          </a:p>
          <a:p>
            <a:pPr marL="0" indent="0">
              <a:buClr>
                <a:srgbClr val="FFFF00"/>
              </a:buClr>
              <a:buNone/>
            </a:pPr>
            <a:r>
              <a:rPr lang="en-US" sz="2200" dirty="0"/>
              <a:t/>
            </a:r>
            <a:br>
              <a:rPr lang="en-US" sz="2200" dirty="0"/>
            </a:br>
            <a:endParaRPr lang="en-US" sz="2200" dirty="0"/>
          </a:p>
        </p:txBody>
      </p:sp>
    </p:spTree>
    <p:extLst>
      <p:ext uri="{BB962C8B-B14F-4D97-AF65-F5344CB8AC3E}">
        <p14:creationId xmlns:p14="http://schemas.microsoft.com/office/powerpoint/2010/main" val="252970985"/>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404723" cy="912059"/>
          </a:xfrm>
          <a:ln w="57150">
            <a:solidFill>
              <a:srgbClr val="FFFF00"/>
            </a:solidFill>
          </a:ln>
        </p:spPr>
        <p:txBody>
          <a:bodyPr/>
          <a:lstStyle/>
          <a:p>
            <a:r>
              <a:rPr lang="en-US" sz="3600" b="1" dirty="0" smtClean="0">
                <a:solidFill>
                  <a:srgbClr val="FFFF00"/>
                </a:solidFill>
              </a:rPr>
              <a:t>(</a:t>
            </a:r>
            <a:r>
              <a:rPr lang="en-US" sz="3600" b="1" dirty="0" err="1" smtClean="0">
                <a:solidFill>
                  <a:srgbClr val="FFFF00"/>
                </a:solidFill>
              </a:rPr>
              <a:t>i</a:t>
            </a:r>
            <a:r>
              <a:rPr lang="en-US" sz="3600" b="1" dirty="0" smtClean="0">
                <a:solidFill>
                  <a:srgbClr val="FFFF00"/>
                </a:solidFill>
              </a:rPr>
              <a:t>). </a:t>
            </a:r>
            <a:r>
              <a:rPr lang="en-US" sz="3600" b="1" dirty="0" smtClean="0"/>
              <a:t>Patient arrival, waiting area </a:t>
            </a:r>
            <a:r>
              <a:rPr lang="en-US" sz="2200" dirty="0" smtClean="0"/>
              <a:t>(contd. 1)</a:t>
            </a:r>
            <a:r>
              <a:rPr lang="en-US" sz="3600" b="1" dirty="0"/>
              <a:t/>
            </a:r>
            <a:br>
              <a:rPr lang="en-US" sz="3600" b="1" dirty="0"/>
            </a:br>
            <a:r>
              <a:rPr lang="en-US" sz="3600" b="1" dirty="0">
                <a:solidFill>
                  <a:schemeClr val="tx1"/>
                </a:solidFill>
              </a:rPr>
              <a:t/>
            </a:r>
            <a:br>
              <a:rPr lang="en-US" sz="3600" b="1" dirty="0">
                <a:solidFill>
                  <a:schemeClr val="tx1"/>
                </a:solidFill>
              </a:rPr>
            </a:br>
            <a:endParaRPr lang="en-US" sz="3600" b="1" dirty="0">
              <a:solidFill>
                <a:schemeClr val="tx1"/>
              </a:solidFill>
            </a:endParaRPr>
          </a:p>
        </p:txBody>
      </p:sp>
      <p:sp>
        <p:nvSpPr>
          <p:cNvPr id="3" name="Content Placeholder 2"/>
          <p:cNvSpPr>
            <a:spLocks noGrp="1"/>
          </p:cNvSpPr>
          <p:nvPr>
            <p:ph idx="1"/>
          </p:nvPr>
        </p:nvSpPr>
        <p:spPr>
          <a:xfrm>
            <a:off x="1239790" y="1651379"/>
            <a:ext cx="8946541" cy="4817661"/>
          </a:xfrm>
        </p:spPr>
        <p:txBody>
          <a:bodyPr>
            <a:noAutofit/>
          </a:bodyPr>
          <a:lstStyle/>
          <a:p>
            <a:pPr>
              <a:buClr>
                <a:srgbClr val="FFFF00"/>
              </a:buClr>
              <a:buFont typeface="Wingdings" panose="05000000000000000000" pitchFamily="2" charset="2"/>
              <a:buChar char="v"/>
            </a:pPr>
            <a:r>
              <a:rPr lang="en-US" sz="2200" b="1" dirty="0"/>
              <a:t>Consideration should be given to implement temperature control using electronic skin contact systems</a:t>
            </a:r>
            <a:r>
              <a:rPr lang="en-US" sz="2200" b="1" dirty="0" smtClean="0"/>
              <a:t>.</a:t>
            </a:r>
          </a:p>
          <a:p>
            <a:pPr>
              <a:buClr>
                <a:srgbClr val="FFFF00"/>
              </a:buClr>
              <a:buFont typeface="Wingdings" panose="05000000000000000000" pitchFamily="2" charset="2"/>
              <a:buChar char="v"/>
            </a:pPr>
            <a:endParaRPr lang="en-US" sz="2200" b="1" dirty="0"/>
          </a:p>
          <a:p>
            <a:pPr>
              <a:buClr>
                <a:srgbClr val="FFFF00"/>
              </a:buClr>
              <a:buFont typeface="Wingdings" panose="05000000000000000000" pitchFamily="2" charset="2"/>
              <a:buChar char="v"/>
            </a:pPr>
            <a:r>
              <a:rPr lang="en-US" sz="2200" b="1" dirty="0"/>
              <a:t>Be vigilant in identifying patients with symptoms of COVID-19</a:t>
            </a:r>
            <a:r>
              <a:rPr lang="en-US" sz="2200" b="1" dirty="0" smtClean="0"/>
              <a:t>.</a:t>
            </a:r>
          </a:p>
          <a:p>
            <a:pPr>
              <a:buClr>
                <a:srgbClr val="FFFF00"/>
              </a:buClr>
              <a:buFont typeface="Wingdings" panose="05000000000000000000" pitchFamily="2" charset="2"/>
              <a:buChar char="v"/>
            </a:pPr>
            <a:endParaRPr lang="en-US" sz="2200" b="1" dirty="0"/>
          </a:p>
          <a:p>
            <a:pPr>
              <a:buClr>
                <a:srgbClr val="FFFF00"/>
              </a:buClr>
              <a:buFont typeface="Wingdings" panose="05000000000000000000" pitchFamily="2" charset="2"/>
              <a:buChar char="v"/>
            </a:pPr>
            <a:r>
              <a:rPr lang="en-US" sz="2200" b="1" dirty="0"/>
              <a:t>Consider that there are asymptomatic patients and apply all protective and hygiene measures</a:t>
            </a:r>
            <a:r>
              <a:rPr lang="en-US" sz="2200" b="1" dirty="0" smtClean="0"/>
              <a:t>.</a:t>
            </a:r>
            <a:r>
              <a:rPr lang="en-US" sz="2200" b="1" dirty="0"/>
              <a:t/>
            </a:r>
            <a:br>
              <a:rPr lang="en-US" sz="2200" b="1" dirty="0"/>
            </a:br>
            <a:r>
              <a:rPr lang="en-US" sz="2200" b="1" dirty="0"/>
              <a:t/>
            </a:r>
            <a:br>
              <a:rPr lang="en-US" sz="2200" b="1" dirty="0"/>
            </a:br>
            <a:endParaRPr lang="en-US" sz="2200" b="1" dirty="0"/>
          </a:p>
        </p:txBody>
      </p:sp>
    </p:spTree>
    <p:extLst>
      <p:ext uri="{BB962C8B-B14F-4D97-AF65-F5344CB8AC3E}">
        <p14:creationId xmlns:p14="http://schemas.microsoft.com/office/powerpoint/2010/main" val="33393982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404723" cy="912059"/>
          </a:xfrm>
          <a:ln w="57150">
            <a:solidFill>
              <a:srgbClr val="FFFF00"/>
            </a:solidFill>
          </a:ln>
        </p:spPr>
        <p:txBody>
          <a:bodyPr/>
          <a:lstStyle/>
          <a:p>
            <a:r>
              <a:rPr lang="en-US" sz="3600" b="1" dirty="0" smtClean="0">
                <a:solidFill>
                  <a:srgbClr val="FFFF00"/>
                </a:solidFill>
              </a:rPr>
              <a:t>(</a:t>
            </a:r>
            <a:r>
              <a:rPr lang="en-US" sz="3600" b="1" dirty="0" err="1" smtClean="0">
                <a:solidFill>
                  <a:srgbClr val="FFFF00"/>
                </a:solidFill>
              </a:rPr>
              <a:t>i</a:t>
            </a:r>
            <a:r>
              <a:rPr lang="en-US" sz="3600" b="1" dirty="0" smtClean="0">
                <a:solidFill>
                  <a:srgbClr val="FFFF00"/>
                </a:solidFill>
              </a:rPr>
              <a:t>) </a:t>
            </a:r>
            <a:r>
              <a:rPr lang="en-US" sz="3600" b="1" dirty="0" smtClean="0"/>
              <a:t>Patient arrival, waiting area </a:t>
            </a:r>
            <a:r>
              <a:rPr lang="en-US" sz="2200" dirty="0" smtClean="0"/>
              <a:t>(contd. 2)</a:t>
            </a:r>
            <a:r>
              <a:rPr lang="en-US" sz="3600" b="1" dirty="0"/>
              <a:t/>
            </a:r>
            <a:br>
              <a:rPr lang="en-US" sz="3600" b="1" dirty="0"/>
            </a:br>
            <a:r>
              <a:rPr lang="en-US" sz="3600" b="1" dirty="0">
                <a:solidFill>
                  <a:schemeClr val="tx1"/>
                </a:solidFill>
              </a:rPr>
              <a:t/>
            </a:r>
            <a:br>
              <a:rPr lang="en-US" sz="3600" b="1" dirty="0">
                <a:solidFill>
                  <a:schemeClr val="tx1"/>
                </a:solidFill>
              </a:rPr>
            </a:br>
            <a:endParaRPr lang="en-US" sz="3600" b="1" dirty="0">
              <a:solidFill>
                <a:schemeClr val="tx1"/>
              </a:solidFill>
            </a:endParaRPr>
          </a:p>
        </p:txBody>
      </p:sp>
      <p:sp>
        <p:nvSpPr>
          <p:cNvPr id="3" name="Content Placeholder 2"/>
          <p:cNvSpPr>
            <a:spLocks noGrp="1"/>
          </p:cNvSpPr>
          <p:nvPr>
            <p:ph idx="1"/>
          </p:nvPr>
        </p:nvSpPr>
        <p:spPr>
          <a:xfrm>
            <a:off x="1239790" y="1651379"/>
            <a:ext cx="8946541" cy="4817661"/>
          </a:xfrm>
        </p:spPr>
        <p:txBody>
          <a:bodyPr>
            <a:noAutofit/>
          </a:bodyPr>
          <a:lstStyle/>
          <a:p>
            <a:pPr>
              <a:buClr>
                <a:srgbClr val="FFFF00"/>
              </a:buClr>
              <a:buFont typeface="Wingdings" panose="05000000000000000000" pitchFamily="2" charset="2"/>
              <a:buChar char="v"/>
            </a:pPr>
            <a:r>
              <a:rPr lang="en-US" sz="2200" b="1" dirty="0">
                <a:solidFill>
                  <a:srgbClr val="FFFF00"/>
                </a:solidFill>
              </a:rPr>
              <a:t>When patients with COVID-19 are identified, they should be placed in a separate waiting area, and if available, appropriate consultation with the infectious diseases team should be sought</a:t>
            </a:r>
            <a:r>
              <a:rPr lang="en-US" sz="2200" dirty="0"/>
              <a:t>.</a:t>
            </a:r>
          </a:p>
          <a:p>
            <a:pPr>
              <a:buClr>
                <a:srgbClr val="FFFF00"/>
              </a:buClr>
              <a:buFont typeface="Wingdings" panose="05000000000000000000" pitchFamily="2" charset="2"/>
              <a:buChar char="v"/>
            </a:pPr>
            <a:endParaRPr lang="en-US" sz="2200" dirty="0" smtClean="0"/>
          </a:p>
          <a:p>
            <a:pPr>
              <a:buClr>
                <a:srgbClr val="FFFF00"/>
              </a:buClr>
              <a:buFont typeface="Wingdings" panose="05000000000000000000" pitchFamily="2" charset="2"/>
              <a:buChar char="v"/>
            </a:pPr>
            <a:r>
              <a:rPr lang="en-US" sz="2200" dirty="0" smtClean="0"/>
              <a:t>COVID-19 </a:t>
            </a:r>
            <a:r>
              <a:rPr lang="en-US" sz="2200" dirty="0"/>
              <a:t>patients should wear a surgical mask to minimize the risk of transmission</a:t>
            </a:r>
            <a:r>
              <a:rPr lang="en-US" sz="2200" dirty="0" smtClean="0"/>
              <a:t>.</a:t>
            </a:r>
          </a:p>
          <a:p>
            <a:pPr>
              <a:buClr>
                <a:srgbClr val="FFFF00"/>
              </a:buClr>
              <a:buFont typeface="Wingdings" panose="05000000000000000000" pitchFamily="2" charset="2"/>
              <a:buChar char="v"/>
            </a:pPr>
            <a:endParaRPr lang="en-US" sz="2200" dirty="0"/>
          </a:p>
          <a:p>
            <a:pPr>
              <a:buClr>
                <a:srgbClr val="FFFF00"/>
              </a:buClr>
              <a:buFont typeface="Wingdings" panose="05000000000000000000" pitchFamily="2" charset="2"/>
              <a:buChar char="v"/>
            </a:pPr>
            <a:r>
              <a:rPr lang="en-US" sz="2200" dirty="0"/>
              <a:t>Consider providing surgical masks to all patients and chaperones, to wear at all times while in the NM center. </a:t>
            </a:r>
            <a:br>
              <a:rPr lang="en-US" sz="2200" dirty="0"/>
            </a:br>
            <a:r>
              <a:rPr lang="en-US" sz="2200" dirty="0"/>
              <a:t/>
            </a:r>
            <a:br>
              <a:rPr lang="en-US" sz="2200" dirty="0"/>
            </a:br>
            <a:endParaRPr lang="en-US" sz="2200" dirty="0"/>
          </a:p>
        </p:txBody>
      </p:sp>
    </p:spTree>
    <p:extLst>
      <p:ext uri="{BB962C8B-B14F-4D97-AF65-F5344CB8AC3E}">
        <p14:creationId xmlns:p14="http://schemas.microsoft.com/office/powerpoint/2010/main" val="3620012468"/>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404723" cy="912059"/>
          </a:xfrm>
          <a:ln w="57150">
            <a:solidFill>
              <a:srgbClr val="FFFF00"/>
            </a:solidFill>
          </a:ln>
        </p:spPr>
        <p:txBody>
          <a:bodyPr/>
          <a:lstStyle/>
          <a:p>
            <a:r>
              <a:rPr lang="en-US" sz="3600" b="1" dirty="0" smtClean="0">
                <a:solidFill>
                  <a:srgbClr val="FFFF00"/>
                </a:solidFill>
              </a:rPr>
              <a:t>(ii). </a:t>
            </a:r>
            <a:r>
              <a:rPr lang="en-US" sz="3600" b="1" dirty="0" smtClean="0"/>
              <a:t>During injection and scan </a:t>
            </a:r>
            <a:r>
              <a:rPr lang="en-US" sz="3600" b="1" dirty="0">
                <a:solidFill>
                  <a:schemeClr val="tx1"/>
                </a:solidFill>
              </a:rPr>
              <a:t/>
            </a:r>
            <a:br>
              <a:rPr lang="en-US" sz="3600" b="1" dirty="0">
                <a:solidFill>
                  <a:schemeClr val="tx1"/>
                </a:solidFill>
              </a:rPr>
            </a:br>
            <a:endParaRPr lang="en-US" sz="3600" b="1" dirty="0">
              <a:solidFill>
                <a:schemeClr val="tx1"/>
              </a:solidFill>
            </a:endParaRPr>
          </a:p>
        </p:txBody>
      </p:sp>
      <p:sp>
        <p:nvSpPr>
          <p:cNvPr id="3" name="Content Placeholder 2"/>
          <p:cNvSpPr>
            <a:spLocks noGrp="1"/>
          </p:cNvSpPr>
          <p:nvPr>
            <p:ph idx="1"/>
          </p:nvPr>
        </p:nvSpPr>
        <p:spPr>
          <a:xfrm>
            <a:off x="1239790" y="1651379"/>
            <a:ext cx="8946541" cy="4817661"/>
          </a:xfrm>
        </p:spPr>
        <p:txBody>
          <a:bodyPr>
            <a:noAutofit/>
          </a:bodyPr>
          <a:lstStyle/>
          <a:p>
            <a:pPr>
              <a:buClr>
                <a:srgbClr val="FFFF00"/>
              </a:buClr>
              <a:buFont typeface="Wingdings" panose="05000000000000000000" pitchFamily="2" charset="2"/>
              <a:buChar char="v"/>
            </a:pPr>
            <a:r>
              <a:rPr lang="en-US" b="1" dirty="0"/>
              <a:t>Use all aseptic and antiseptic </a:t>
            </a:r>
            <a:r>
              <a:rPr lang="en-US" b="1" dirty="0" smtClean="0"/>
              <a:t>techniques</a:t>
            </a:r>
          </a:p>
          <a:p>
            <a:pPr>
              <a:buClr>
                <a:srgbClr val="FFFF00"/>
              </a:buClr>
              <a:buFont typeface="Wingdings" panose="05000000000000000000" pitchFamily="2" charset="2"/>
              <a:buChar char="v"/>
            </a:pPr>
            <a:endParaRPr lang="en-US" b="1" dirty="0"/>
          </a:p>
          <a:p>
            <a:pPr>
              <a:buClr>
                <a:srgbClr val="FFFF00"/>
              </a:buClr>
              <a:buFont typeface="Wingdings" panose="05000000000000000000" pitchFamily="2" charset="2"/>
              <a:buChar char="v"/>
            </a:pPr>
            <a:r>
              <a:rPr lang="en-US" b="1" dirty="0"/>
              <a:t>Apply all standard radiation protection and </a:t>
            </a:r>
            <a:r>
              <a:rPr lang="en-US" b="1" dirty="0" smtClean="0"/>
              <a:t>optimization principles</a:t>
            </a:r>
          </a:p>
          <a:p>
            <a:pPr>
              <a:buClr>
                <a:srgbClr val="FFFF00"/>
              </a:buClr>
              <a:buFont typeface="Wingdings" panose="05000000000000000000" pitchFamily="2" charset="2"/>
              <a:buChar char="v"/>
            </a:pPr>
            <a:endParaRPr lang="en-US" b="1" dirty="0"/>
          </a:p>
          <a:p>
            <a:pPr>
              <a:buClr>
                <a:srgbClr val="FFFF00"/>
              </a:buClr>
              <a:buFont typeface="Wingdings" panose="05000000000000000000" pitchFamily="2" charset="2"/>
              <a:buChar char="v"/>
            </a:pPr>
            <a:r>
              <a:rPr lang="en-US" b="1" dirty="0"/>
              <a:t>Use the appropriate </a:t>
            </a:r>
            <a:r>
              <a:rPr lang="en-US" b="1" dirty="0" smtClean="0"/>
              <a:t>PPE</a:t>
            </a:r>
          </a:p>
          <a:p>
            <a:pPr>
              <a:buClr>
                <a:srgbClr val="FFFF00"/>
              </a:buClr>
              <a:buFont typeface="Wingdings" panose="05000000000000000000" pitchFamily="2" charset="2"/>
              <a:buChar char="v"/>
            </a:pPr>
            <a:endParaRPr lang="en-US" b="1" dirty="0"/>
          </a:p>
          <a:p>
            <a:pPr>
              <a:buClr>
                <a:srgbClr val="FFFF00"/>
              </a:buClr>
              <a:buFont typeface="Wingdings" panose="05000000000000000000" pitchFamily="2" charset="2"/>
              <a:buChar char="v"/>
            </a:pPr>
            <a:r>
              <a:rPr lang="en-US" b="1" dirty="0"/>
              <a:t>Place special attention when removing the gloves and other protective elements</a:t>
            </a:r>
          </a:p>
          <a:p>
            <a:pPr marL="0" indent="0">
              <a:buClr>
                <a:srgbClr val="FFFF00"/>
              </a:buClr>
              <a:buNone/>
            </a:pPr>
            <a:r>
              <a:rPr lang="en-US" b="1" dirty="0"/>
              <a:t/>
            </a:r>
            <a:br>
              <a:rPr lang="en-US" b="1" dirty="0"/>
            </a:br>
            <a:r>
              <a:rPr lang="en-US" sz="2200" dirty="0"/>
              <a:t/>
            </a:r>
            <a:br>
              <a:rPr lang="en-US" sz="2200" dirty="0"/>
            </a:br>
            <a:r>
              <a:rPr lang="en-US" sz="2200" dirty="0"/>
              <a:t/>
            </a:r>
            <a:br>
              <a:rPr lang="en-US" sz="2200" dirty="0"/>
            </a:br>
            <a:endParaRPr lang="en-US" sz="2200" dirty="0"/>
          </a:p>
        </p:txBody>
      </p:sp>
    </p:spTree>
    <p:extLst>
      <p:ext uri="{BB962C8B-B14F-4D97-AF65-F5344CB8AC3E}">
        <p14:creationId xmlns:p14="http://schemas.microsoft.com/office/powerpoint/2010/main" val="21568002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404723" cy="912059"/>
          </a:xfrm>
          <a:ln w="57150">
            <a:solidFill>
              <a:srgbClr val="FFFF00"/>
            </a:solidFill>
          </a:ln>
        </p:spPr>
        <p:txBody>
          <a:bodyPr/>
          <a:lstStyle/>
          <a:p>
            <a:r>
              <a:rPr lang="en-US" sz="3600" b="1" dirty="0" smtClean="0"/>
              <a:t>During injection and scan </a:t>
            </a:r>
            <a:r>
              <a:rPr lang="en-US" sz="2200" dirty="0" smtClean="0"/>
              <a:t>(contd. 1)</a:t>
            </a:r>
            <a:r>
              <a:rPr lang="en-US" sz="3600" b="1" dirty="0"/>
              <a:t/>
            </a:r>
            <a:br>
              <a:rPr lang="en-US" sz="3600" b="1" dirty="0"/>
            </a:br>
            <a:r>
              <a:rPr lang="en-US" sz="3600" b="1" dirty="0">
                <a:solidFill>
                  <a:schemeClr val="tx1"/>
                </a:solidFill>
              </a:rPr>
              <a:t/>
            </a:r>
            <a:br>
              <a:rPr lang="en-US" sz="3600" b="1" dirty="0">
                <a:solidFill>
                  <a:schemeClr val="tx1"/>
                </a:solidFill>
              </a:rPr>
            </a:br>
            <a:endParaRPr lang="en-US" sz="3600" b="1" dirty="0">
              <a:solidFill>
                <a:schemeClr val="tx1"/>
              </a:solidFill>
            </a:endParaRPr>
          </a:p>
        </p:txBody>
      </p:sp>
      <p:sp>
        <p:nvSpPr>
          <p:cNvPr id="3" name="Content Placeholder 2"/>
          <p:cNvSpPr>
            <a:spLocks noGrp="1"/>
          </p:cNvSpPr>
          <p:nvPr>
            <p:ph idx="1"/>
          </p:nvPr>
        </p:nvSpPr>
        <p:spPr>
          <a:xfrm>
            <a:off x="1239790" y="1651379"/>
            <a:ext cx="8946541" cy="4817661"/>
          </a:xfrm>
        </p:spPr>
        <p:txBody>
          <a:bodyPr>
            <a:noAutofit/>
          </a:bodyPr>
          <a:lstStyle/>
          <a:p>
            <a:pPr>
              <a:buClr>
                <a:srgbClr val="FFFF00"/>
              </a:buClr>
              <a:buFont typeface="Wingdings" panose="05000000000000000000" pitchFamily="2" charset="2"/>
              <a:buChar char="v"/>
            </a:pPr>
            <a:r>
              <a:rPr lang="en-US" sz="2200" b="1" dirty="0" smtClean="0"/>
              <a:t>Disinfect the devices used during patient preparation and injection</a:t>
            </a:r>
          </a:p>
          <a:p>
            <a:pPr>
              <a:buClr>
                <a:srgbClr val="FFFF00"/>
              </a:buClr>
              <a:buFont typeface="Wingdings" panose="05000000000000000000" pitchFamily="2" charset="2"/>
              <a:buChar char="v"/>
            </a:pPr>
            <a:endParaRPr lang="en-US" sz="2200" b="1" dirty="0" smtClean="0"/>
          </a:p>
          <a:p>
            <a:pPr>
              <a:buClr>
                <a:srgbClr val="FFFF00"/>
              </a:buClr>
              <a:buFont typeface="Wingdings" panose="05000000000000000000" pitchFamily="2" charset="2"/>
              <a:buChar char="v"/>
            </a:pPr>
            <a:r>
              <a:rPr lang="en-US" sz="2200" b="1" dirty="0" smtClean="0"/>
              <a:t>Thoroughly sanitize hands after each procedure</a:t>
            </a:r>
          </a:p>
          <a:p>
            <a:pPr>
              <a:buClr>
                <a:srgbClr val="FFFF00"/>
              </a:buClr>
              <a:buFont typeface="Wingdings" panose="05000000000000000000" pitchFamily="2" charset="2"/>
              <a:buChar char="v"/>
            </a:pPr>
            <a:endParaRPr lang="en-US" sz="2200" b="1" dirty="0" smtClean="0"/>
          </a:p>
          <a:p>
            <a:pPr>
              <a:buClr>
                <a:srgbClr val="FFFF00"/>
              </a:buClr>
              <a:buFont typeface="Wingdings" panose="05000000000000000000" pitchFamily="2" charset="2"/>
              <a:buChar char="v"/>
            </a:pPr>
            <a:r>
              <a:rPr lang="en-US" sz="2200" b="1" dirty="0" smtClean="0"/>
              <a:t>Dispose the used protective elements in a container for biosafety waste</a:t>
            </a:r>
          </a:p>
          <a:p>
            <a:pPr>
              <a:buClr>
                <a:srgbClr val="FFFF00"/>
              </a:buClr>
              <a:buFont typeface="Wingdings" panose="05000000000000000000" pitchFamily="2" charset="2"/>
              <a:buChar char="v"/>
            </a:pPr>
            <a:endParaRPr lang="en-US" sz="2200" b="1" dirty="0" smtClean="0"/>
          </a:p>
          <a:p>
            <a:pPr>
              <a:buClr>
                <a:srgbClr val="FFFF00"/>
              </a:buClr>
              <a:buFont typeface="Wingdings" panose="05000000000000000000" pitchFamily="2" charset="2"/>
              <a:buChar char="v"/>
            </a:pPr>
            <a:r>
              <a:rPr lang="en-US" sz="2200" b="1" dirty="0" smtClean="0"/>
              <a:t>Use disposable protective elements for the scanners</a:t>
            </a:r>
          </a:p>
          <a:p>
            <a:pPr marL="0" indent="0">
              <a:buClr>
                <a:srgbClr val="FFFF00"/>
              </a:buClr>
              <a:buNone/>
            </a:pPr>
            <a:r>
              <a:rPr lang="en-US" sz="2200" dirty="0" smtClean="0"/>
              <a:t/>
            </a:r>
            <a:br>
              <a:rPr lang="en-US" sz="2200" dirty="0" smtClean="0"/>
            </a:br>
            <a:endParaRPr lang="en-US" sz="2200" dirty="0"/>
          </a:p>
        </p:txBody>
      </p:sp>
    </p:spTree>
    <p:extLst>
      <p:ext uri="{BB962C8B-B14F-4D97-AF65-F5344CB8AC3E}">
        <p14:creationId xmlns:p14="http://schemas.microsoft.com/office/powerpoint/2010/main" val="3029633326"/>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404723" cy="1321492"/>
          </a:xfrm>
          <a:ln w="57150">
            <a:solidFill>
              <a:srgbClr val="FFFF00"/>
            </a:solidFill>
          </a:ln>
        </p:spPr>
        <p:txBody>
          <a:bodyPr/>
          <a:lstStyle/>
          <a:p>
            <a:r>
              <a:rPr lang="en-US" sz="3600" b="1" dirty="0" smtClean="0">
                <a:solidFill>
                  <a:srgbClr val="FFFF00"/>
                </a:solidFill>
              </a:rPr>
              <a:t>(iii) </a:t>
            </a:r>
            <a:r>
              <a:rPr lang="en-US" sz="3600" b="1" dirty="0" smtClean="0"/>
              <a:t>When the patient is scanned and goes home</a:t>
            </a:r>
            <a:r>
              <a:rPr lang="en-US" sz="3600" b="1" dirty="0"/>
              <a:t/>
            </a:r>
            <a:br>
              <a:rPr lang="en-US" sz="3600" b="1" dirty="0"/>
            </a:br>
            <a:r>
              <a:rPr lang="en-US" sz="3600" b="1" dirty="0">
                <a:solidFill>
                  <a:schemeClr val="tx1"/>
                </a:solidFill>
              </a:rPr>
              <a:t/>
            </a:r>
            <a:br>
              <a:rPr lang="en-US" sz="3600" b="1" dirty="0">
                <a:solidFill>
                  <a:schemeClr val="tx1"/>
                </a:solidFill>
              </a:rPr>
            </a:br>
            <a:endParaRPr lang="en-US" sz="3600" b="1" dirty="0">
              <a:solidFill>
                <a:schemeClr val="tx1"/>
              </a:solidFill>
            </a:endParaRPr>
          </a:p>
        </p:txBody>
      </p:sp>
      <p:sp>
        <p:nvSpPr>
          <p:cNvPr id="3" name="Content Placeholder 2"/>
          <p:cNvSpPr>
            <a:spLocks noGrp="1"/>
          </p:cNvSpPr>
          <p:nvPr>
            <p:ph idx="1"/>
          </p:nvPr>
        </p:nvSpPr>
        <p:spPr>
          <a:xfrm>
            <a:off x="1239790" y="1965278"/>
            <a:ext cx="8946541" cy="4503762"/>
          </a:xfrm>
        </p:spPr>
        <p:txBody>
          <a:bodyPr>
            <a:noAutofit/>
          </a:bodyPr>
          <a:lstStyle/>
          <a:p>
            <a:pPr>
              <a:buClr>
                <a:srgbClr val="FFFF00"/>
              </a:buClr>
              <a:buFont typeface="Wingdings" panose="05000000000000000000" pitchFamily="2" charset="2"/>
              <a:buChar char="v"/>
            </a:pPr>
            <a:r>
              <a:rPr lang="en-US" sz="2200" b="1" dirty="0"/>
              <a:t>After scanning a COVID-19 patient, scanners and room surfaces should be disinfected to prevent possible spread of infection. </a:t>
            </a:r>
            <a:endParaRPr lang="en-US" sz="2200" b="1" dirty="0" smtClean="0"/>
          </a:p>
          <a:p>
            <a:pPr>
              <a:buClr>
                <a:srgbClr val="FFFF00"/>
              </a:buClr>
              <a:buFont typeface="Wingdings" panose="05000000000000000000" pitchFamily="2" charset="2"/>
              <a:buChar char="v"/>
            </a:pPr>
            <a:endParaRPr lang="en-US" sz="2200" b="1" dirty="0"/>
          </a:p>
          <a:p>
            <a:pPr>
              <a:buClr>
                <a:srgbClr val="FFFF00"/>
              </a:buClr>
              <a:buFont typeface="Wingdings" panose="05000000000000000000" pitchFamily="2" charset="2"/>
              <a:buChar char="v"/>
            </a:pPr>
            <a:r>
              <a:rPr lang="en-US" sz="2200" b="1" dirty="0" smtClean="0"/>
              <a:t>If </a:t>
            </a:r>
            <a:r>
              <a:rPr lang="en-US" sz="2200" b="1" dirty="0"/>
              <a:t>available, local recommendations and guidelines should be followed, e.g., Public Health England has released a guide for disinfecting scanners and clinic rooms with solutions containing 1000 ppm available chlorine, and appropriate training for environmental maintenance personnel is recommended</a:t>
            </a:r>
            <a:r>
              <a:rPr lang="en-US" sz="2200" b="1" dirty="0" smtClean="0"/>
              <a:t>.</a:t>
            </a:r>
            <a:endParaRPr lang="en-US" sz="2200" b="1" dirty="0"/>
          </a:p>
        </p:txBody>
      </p:sp>
    </p:spTree>
    <p:extLst>
      <p:ext uri="{BB962C8B-B14F-4D97-AF65-F5344CB8AC3E}">
        <p14:creationId xmlns:p14="http://schemas.microsoft.com/office/powerpoint/2010/main" val="2033154038"/>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9404723" cy="1321492"/>
          </a:xfrm>
          <a:ln w="57150">
            <a:solidFill>
              <a:srgbClr val="FFFF00"/>
            </a:solidFill>
          </a:ln>
        </p:spPr>
        <p:txBody>
          <a:bodyPr/>
          <a:lstStyle/>
          <a:p>
            <a:r>
              <a:rPr lang="en-US" sz="3600" b="1" dirty="0" smtClean="0">
                <a:solidFill>
                  <a:srgbClr val="FFFF00"/>
                </a:solidFill>
              </a:rPr>
              <a:t>(iii). </a:t>
            </a:r>
            <a:r>
              <a:rPr lang="en-US" sz="3600" b="1" dirty="0" smtClean="0"/>
              <a:t>When the patient is scanned and goes home </a:t>
            </a:r>
            <a:r>
              <a:rPr lang="en-US" sz="2200" dirty="0" smtClean="0"/>
              <a:t>(contd. 1)</a:t>
            </a:r>
            <a:r>
              <a:rPr lang="en-US" sz="3600" b="1" dirty="0"/>
              <a:t/>
            </a:r>
            <a:br>
              <a:rPr lang="en-US" sz="3600" b="1" dirty="0"/>
            </a:br>
            <a:r>
              <a:rPr lang="en-US" sz="3600" b="1" dirty="0">
                <a:solidFill>
                  <a:schemeClr val="tx1"/>
                </a:solidFill>
              </a:rPr>
              <a:t/>
            </a:r>
            <a:br>
              <a:rPr lang="en-US" sz="3600" b="1" dirty="0">
                <a:solidFill>
                  <a:schemeClr val="tx1"/>
                </a:solidFill>
              </a:rPr>
            </a:br>
            <a:endParaRPr lang="en-US" sz="3600" b="1" dirty="0">
              <a:solidFill>
                <a:schemeClr val="tx1"/>
              </a:solidFill>
            </a:endParaRPr>
          </a:p>
        </p:txBody>
      </p:sp>
      <p:sp>
        <p:nvSpPr>
          <p:cNvPr id="3" name="Content Placeholder 2"/>
          <p:cNvSpPr>
            <a:spLocks noGrp="1"/>
          </p:cNvSpPr>
          <p:nvPr>
            <p:ph idx="1"/>
          </p:nvPr>
        </p:nvSpPr>
        <p:spPr>
          <a:xfrm>
            <a:off x="1239790" y="1965278"/>
            <a:ext cx="8946541" cy="4503762"/>
          </a:xfrm>
        </p:spPr>
        <p:txBody>
          <a:bodyPr>
            <a:noAutofit/>
          </a:bodyPr>
          <a:lstStyle/>
          <a:p>
            <a:pPr>
              <a:buClr>
                <a:srgbClr val="FFFF00"/>
              </a:buClr>
              <a:buFont typeface="Wingdings" panose="05000000000000000000" pitchFamily="2" charset="2"/>
              <a:buChar char="v"/>
            </a:pPr>
            <a:r>
              <a:rPr lang="en-US" sz="2200" b="1" dirty="0"/>
              <a:t>Before the patient is released, if the hybrid study involves a CT of the chest, it is imperative to look for incidental COVID-19 findings that might suggest COVID-19 infection</a:t>
            </a:r>
            <a:r>
              <a:rPr lang="en-US" sz="2200" b="1" dirty="0" smtClean="0"/>
              <a:t>.</a:t>
            </a:r>
          </a:p>
          <a:p>
            <a:pPr>
              <a:buClr>
                <a:srgbClr val="FFFF00"/>
              </a:buClr>
              <a:buFont typeface="Wingdings" panose="05000000000000000000" pitchFamily="2" charset="2"/>
              <a:buChar char="v"/>
            </a:pPr>
            <a:endParaRPr lang="en-US" sz="2200" b="1" dirty="0"/>
          </a:p>
          <a:p>
            <a:pPr>
              <a:buClr>
                <a:srgbClr val="FFFF00"/>
              </a:buClr>
              <a:buFont typeface="Wingdings" panose="05000000000000000000" pitchFamily="2" charset="2"/>
              <a:buChar char="v"/>
            </a:pPr>
            <a:r>
              <a:rPr lang="en-US" sz="2200" b="1" dirty="0"/>
              <a:t>If incidental COVID-19 findings are detected in the lungs, it must be reported immediately to the referring clinician, and the patient triaged for the appropriate care pathway.</a:t>
            </a:r>
          </a:p>
          <a:p>
            <a:pPr marL="0" indent="0">
              <a:buClr>
                <a:srgbClr val="FFFF00"/>
              </a:buClr>
              <a:buNone/>
            </a:pPr>
            <a:r>
              <a:rPr lang="en-US" sz="2200" b="1" dirty="0" smtClean="0"/>
              <a:t/>
            </a:r>
            <a:br>
              <a:rPr lang="en-US" sz="2200" b="1" dirty="0" smtClean="0"/>
            </a:br>
            <a:endParaRPr lang="en-US" sz="2200" b="1" dirty="0"/>
          </a:p>
        </p:txBody>
      </p:sp>
    </p:spTree>
    <p:extLst>
      <p:ext uri="{BB962C8B-B14F-4D97-AF65-F5344CB8AC3E}">
        <p14:creationId xmlns:p14="http://schemas.microsoft.com/office/powerpoint/2010/main" val="310252886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7"/>
            <a:ext cx="10118871" cy="1431502"/>
          </a:xfrm>
          <a:ln w="57150">
            <a:solidFill>
              <a:srgbClr val="FFFF00"/>
            </a:solidFill>
          </a:ln>
        </p:spPr>
        <p:txBody>
          <a:bodyPr/>
          <a:lstStyle/>
          <a:p>
            <a:r>
              <a:rPr lang="en-US" sz="3600" b="1" dirty="0" smtClean="0"/>
              <a:t>(E) Rapid </a:t>
            </a:r>
            <a:r>
              <a:rPr lang="en-US" sz="3600" b="1" dirty="0"/>
              <a:t>re-distribution of health workforce capacity, including re-assignment of tasks</a:t>
            </a:r>
            <a:br>
              <a:rPr lang="en-US" sz="3600" b="1" dirty="0"/>
            </a:br>
            <a:endParaRPr lang="en-US" sz="3600" b="1" dirty="0">
              <a:solidFill>
                <a:schemeClr val="tx1"/>
              </a:solidFill>
            </a:endParaRPr>
          </a:p>
        </p:txBody>
      </p:sp>
      <p:sp>
        <p:nvSpPr>
          <p:cNvPr id="3" name="Content Placeholder 2"/>
          <p:cNvSpPr>
            <a:spLocks noGrp="1"/>
          </p:cNvSpPr>
          <p:nvPr>
            <p:ph idx="1"/>
          </p:nvPr>
        </p:nvSpPr>
        <p:spPr>
          <a:xfrm>
            <a:off x="1104293" y="2442949"/>
            <a:ext cx="8946541" cy="4251277"/>
          </a:xfrm>
        </p:spPr>
        <p:txBody>
          <a:bodyPr>
            <a:noAutofit/>
          </a:bodyPr>
          <a:lstStyle/>
          <a:p>
            <a:pPr>
              <a:buClr>
                <a:srgbClr val="FFFF00"/>
              </a:buClr>
            </a:pPr>
            <a:r>
              <a:rPr lang="en-US" sz="2200" dirty="0"/>
              <a:t>The same precautions and screening tests that apply to patients upon arrival should be implemented for the nuclear medicine </a:t>
            </a:r>
            <a:r>
              <a:rPr lang="en-US" sz="2200" dirty="0" smtClean="0"/>
              <a:t>staff, e.g., staying </a:t>
            </a:r>
            <a:r>
              <a:rPr lang="en-US" sz="2200" dirty="0"/>
              <a:t>home if </a:t>
            </a:r>
            <a:r>
              <a:rPr lang="en-US" sz="2200" dirty="0" smtClean="0"/>
              <a:t>someone is not </a:t>
            </a:r>
            <a:r>
              <a:rPr lang="en-US" sz="2200" dirty="0"/>
              <a:t>feeling well, </a:t>
            </a:r>
            <a:r>
              <a:rPr lang="en-US" sz="2200" dirty="0" smtClean="0"/>
              <a:t>is </a:t>
            </a:r>
            <a:r>
              <a:rPr lang="en-US" sz="2200" dirty="0"/>
              <a:t>essential to </a:t>
            </a:r>
            <a:r>
              <a:rPr lang="en-US" sz="2200" dirty="0" smtClean="0"/>
              <a:t>reduce </a:t>
            </a:r>
            <a:r>
              <a:rPr lang="en-US" sz="2200" dirty="0"/>
              <a:t>risk of infection and transmission to the team</a:t>
            </a:r>
            <a:r>
              <a:rPr lang="en-US" sz="2200" dirty="0" smtClean="0"/>
              <a:t>.</a:t>
            </a:r>
          </a:p>
          <a:p>
            <a:pPr>
              <a:buClr>
                <a:srgbClr val="FFFF00"/>
              </a:buClr>
            </a:pPr>
            <a:endParaRPr lang="en-US" sz="2200" dirty="0"/>
          </a:p>
          <a:p>
            <a:pPr>
              <a:buClr>
                <a:srgbClr val="FFFF00"/>
              </a:buClr>
            </a:pPr>
            <a:r>
              <a:rPr lang="en-US" sz="2200" dirty="0"/>
              <a:t>S</a:t>
            </a:r>
            <a:r>
              <a:rPr lang="en-US" sz="2200" dirty="0" smtClean="0"/>
              <a:t>egregating </a:t>
            </a:r>
            <a:r>
              <a:rPr lang="en-US" sz="2200" dirty="0"/>
              <a:t>staff into teams to reduce the possibility of virus transmission between health care providers which could result in the inability of the department to function</a:t>
            </a:r>
            <a:r>
              <a:rPr lang="en-US" sz="2200" dirty="0" smtClean="0"/>
              <a:t>.</a:t>
            </a:r>
            <a:endParaRPr lang="en-US" sz="2200" dirty="0"/>
          </a:p>
        </p:txBody>
      </p:sp>
    </p:spTree>
    <p:extLst>
      <p:ext uri="{BB962C8B-B14F-4D97-AF65-F5344CB8AC3E}">
        <p14:creationId xmlns:p14="http://schemas.microsoft.com/office/powerpoint/2010/main" val="139508593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6"/>
            <a:ext cx="10146580" cy="1867403"/>
          </a:xfrm>
          <a:ln w="57150">
            <a:solidFill>
              <a:srgbClr val="FFFF00"/>
            </a:solidFill>
          </a:ln>
        </p:spPr>
        <p:txBody>
          <a:bodyPr/>
          <a:lstStyle/>
          <a:p>
            <a:r>
              <a:rPr lang="en-US" sz="3600" b="1" dirty="0"/>
              <a:t>Rapid re-distribution of health workforce capacity, including re-assignment of </a:t>
            </a:r>
            <a:r>
              <a:rPr lang="en-US" sz="3600" b="1" dirty="0" smtClean="0"/>
              <a:t>tasks </a:t>
            </a:r>
            <a:r>
              <a:rPr lang="en-US" sz="2200" dirty="0" smtClean="0"/>
              <a:t>(contd. 1)</a:t>
            </a:r>
            <a:r>
              <a:rPr lang="en-US" sz="2200" dirty="0"/>
              <a:t/>
            </a:r>
            <a:br>
              <a:rPr lang="en-US" sz="2200" dirty="0"/>
            </a:br>
            <a:endParaRPr lang="en-US" sz="2200" dirty="0">
              <a:solidFill>
                <a:schemeClr val="tx1"/>
              </a:solidFill>
            </a:endParaRPr>
          </a:p>
        </p:txBody>
      </p:sp>
      <p:sp>
        <p:nvSpPr>
          <p:cNvPr id="3" name="Content Placeholder 2"/>
          <p:cNvSpPr>
            <a:spLocks noGrp="1"/>
          </p:cNvSpPr>
          <p:nvPr>
            <p:ph idx="1"/>
          </p:nvPr>
        </p:nvSpPr>
        <p:spPr>
          <a:xfrm>
            <a:off x="646111" y="2442949"/>
            <a:ext cx="10146580" cy="4251277"/>
          </a:xfrm>
        </p:spPr>
        <p:txBody>
          <a:bodyPr>
            <a:noAutofit/>
          </a:bodyPr>
          <a:lstStyle/>
          <a:p>
            <a:pPr>
              <a:buClr>
                <a:srgbClr val="FFFF00"/>
              </a:buClr>
            </a:pPr>
            <a:r>
              <a:rPr lang="en-US" sz="2200" dirty="0"/>
              <a:t>R</a:t>
            </a:r>
            <a:r>
              <a:rPr lang="en-US" sz="2200" dirty="0" smtClean="0"/>
              <a:t>e-training </a:t>
            </a:r>
            <a:r>
              <a:rPr lang="en-US" sz="2200" dirty="0"/>
              <a:t>of staff to cover other positions within the department</a:t>
            </a:r>
            <a:r>
              <a:rPr lang="en-US" sz="2200" dirty="0" smtClean="0"/>
              <a:t>.</a:t>
            </a:r>
          </a:p>
          <a:p>
            <a:pPr>
              <a:buClr>
                <a:srgbClr val="FFFF00"/>
              </a:buClr>
            </a:pPr>
            <a:endParaRPr lang="en-US" sz="2200" dirty="0"/>
          </a:p>
          <a:p>
            <a:pPr>
              <a:buClr>
                <a:srgbClr val="FFFF00"/>
              </a:buClr>
            </a:pPr>
            <a:r>
              <a:rPr lang="en-US" sz="2200" dirty="0"/>
              <a:t>All required personal protective equipment (PPE) should be made available for staff at all times and all working sites. It is recommended to follow guidelines of the WHO–Rational use of personal PPE for coronavirus disease (COVID-19</a:t>
            </a:r>
            <a:r>
              <a:rPr lang="en-US" sz="2200" dirty="0" smtClean="0"/>
              <a:t>).</a:t>
            </a:r>
          </a:p>
          <a:p>
            <a:pPr>
              <a:buClr>
                <a:srgbClr val="FFFF00"/>
              </a:buClr>
            </a:pPr>
            <a:endParaRPr lang="en-US" sz="2200" dirty="0"/>
          </a:p>
          <a:p>
            <a:pPr>
              <a:buClr>
                <a:srgbClr val="FFFF00"/>
              </a:buClr>
            </a:pPr>
            <a:r>
              <a:rPr lang="en-US" sz="2200" dirty="0" smtClean="0"/>
              <a:t>Providing </a:t>
            </a:r>
            <a:r>
              <a:rPr lang="en-US" sz="2200" dirty="0"/>
              <a:t>staff transportation and, if necessary, staff accommodation.</a:t>
            </a:r>
          </a:p>
          <a:p>
            <a:pPr marL="0" indent="0">
              <a:buClr>
                <a:srgbClr val="FFFF00"/>
              </a:buClr>
              <a:buNone/>
            </a:pPr>
            <a:r>
              <a:rPr lang="en-US" sz="2200" dirty="0"/>
              <a:t/>
            </a:r>
            <a:br>
              <a:rPr lang="en-US" sz="2200" dirty="0"/>
            </a:br>
            <a:endParaRPr lang="en-US" sz="2200" dirty="0"/>
          </a:p>
        </p:txBody>
      </p:sp>
    </p:spTree>
    <p:extLst>
      <p:ext uri="{BB962C8B-B14F-4D97-AF65-F5344CB8AC3E}">
        <p14:creationId xmlns:p14="http://schemas.microsoft.com/office/powerpoint/2010/main" val="357106795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32510" y="2052918"/>
            <a:ext cx="10584872" cy="4195481"/>
          </a:xfrm>
        </p:spPr>
        <p:txBody>
          <a:bodyPr>
            <a:normAutofit/>
          </a:bodyPr>
          <a:lstStyle/>
          <a:p>
            <a:pPr>
              <a:buClr>
                <a:srgbClr val="FFFF00"/>
              </a:buClr>
            </a:pPr>
            <a:r>
              <a:rPr lang="en-US" b="1" smtClean="0"/>
              <a:t>At the end of the year 2019 clusters of patients </a:t>
            </a:r>
            <a:r>
              <a:rPr lang="en-US" b="1"/>
              <a:t>were reported in Wuhan province of </a:t>
            </a:r>
            <a:r>
              <a:rPr lang="en-US" b="1" smtClean="0"/>
              <a:t>China presenting with </a:t>
            </a:r>
            <a:r>
              <a:rPr lang="en-US" b="1"/>
              <a:t>symptoms </a:t>
            </a:r>
            <a:r>
              <a:rPr lang="en-US" b="1" smtClean="0"/>
              <a:t>of severe pneumonia : </a:t>
            </a:r>
          </a:p>
          <a:p>
            <a:pPr lvl="1">
              <a:buClr>
                <a:srgbClr val="FFFF00"/>
              </a:buClr>
            </a:pPr>
            <a:r>
              <a:rPr lang="en-US" b="1" smtClean="0"/>
              <a:t> fever</a:t>
            </a:r>
            <a:r>
              <a:rPr lang="en-US" b="1"/>
              <a:t>, fatigue, dry cough, and respiratory distress.</a:t>
            </a:r>
          </a:p>
          <a:p>
            <a:pPr>
              <a:buClr>
                <a:srgbClr val="FFFF00"/>
              </a:buClr>
            </a:pPr>
            <a:r>
              <a:rPr lang="en-US" sz="2200" b="1" smtClean="0"/>
              <a:t>In </a:t>
            </a:r>
            <a:r>
              <a:rPr lang="en-US" sz="2200" b="1" dirty="0"/>
              <a:t>December 2019, a new type </a:t>
            </a:r>
            <a:r>
              <a:rPr lang="en-US" sz="2200" b="1"/>
              <a:t>of </a:t>
            </a:r>
            <a:r>
              <a:rPr lang="en-US" sz="2200" b="1" smtClean="0">
                <a:solidFill>
                  <a:srgbClr val="FFFF00"/>
                </a:solidFill>
              </a:rPr>
              <a:t>corona virus </a:t>
            </a:r>
            <a:r>
              <a:rPr lang="en-US" sz="2200" b="1"/>
              <a:t>was </a:t>
            </a:r>
            <a:r>
              <a:rPr lang="en-US" sz="2200" b="1" smtClean="0"/>
              <a:t>identified from </a:t>
            </a:r>
            <a:r>
              <a:rPr lang="en-US" sz="2200" b="1"/>
              <a:t>the lower respiratory tract samples , The corona virus which was named as </a:t>
            </a:r>
            <a:r>
              <a:rPr lang="en-US" sz="2200" b="1" smtClean="0">
                <a:solidFill>
                  <a:srgbClr val="FFFF00"/>
                </a:solidFill>
              </a:rPr>
              <a:t>Novel Corona virus  </a:t>
            </a:r>
            <a:r>
              <a:rPr lang="en-US" sz="2200" b="1" smtClean="0"/>
              <a:t>that was similar to SARS virus  thats why initially called </a:t>
            </a:r>
            <a:r>
              <a:rPr lang="en-US" sz="2200" b="1" smtClean="0">
                <a:solidFill>
                  <a:srgbClr val="FFFF00"/>
                </a:solidFill>
              </a:rPr>
              <a:t>SARS/nCoV-2</a:t>
            </a:r>
            <a:r>
              <a:rPr lang="en-US" sz="2200" b="1"/>
              <a:t>, </a:t>
            </a:r>
            <a:r>
              <a:rPr lang="en-US" sz="2200" b="1" smtClean="0"/>
              <a:t>now abbreviated as </a:t>
            </a:r>
            <a:r>
              <a:rPr lang="en-US" sz="2200" b="1" smtClean="0">
                <a:solidFill>
                  <a:srgbClr val="FFFF00"/>
                </a:solidFill>
              </a:rPr>
              <a:t>COVID-19.</a:t>
            </a:r>
            <a:r>
              <a:rPr lang="en-US" sz="2200" b="1" smtClean="0"/>
              <a:t> </a:t>
            </a:r>
            <a:endParaRPr lang="en-US" sz="2200" b="1" dirty="0" smtClean="0"/>
          </a:p>
          <a:p>
            <a:pPr>
              <a:buClr>
                <a:srgbClr val="FFFF00"/>
              </a:buClr>
            </a:pPr>
            <a:endParaRPr lang="en-US" sz="2200" b="1" dirty="0"/>
          </a:p>
        </p:txBody>
      </p:sp>
      <p:sp>
        <p:nvSpPr>
          <p:cNvPr id="4" name="Title 1"/>
          <p:cNvSpPr>
            <a:spLocks noGrp="1"/>
          </p:cNvSpPr>
          <p:nvPr>
            <p:ph type="title"/>
          </p:nvPr>
        </p:nvSpPr>
        <p:spPr>
          <a:xfrm>
            <a:off x="646111" y="452718"/>
            <a:ext cx="9404723" cy="808046"/>
          </a:xfrm>
          <a:ln w="57150">
            <a:solidFill>
              <a:srgbClr val="FFFF00"/>
            </a:solidFill>
          </a:ln>
        </p:spPr>
        <p:txBody>
          <a:bodyPr/>
          <a:lstStyle/>
          <a:p>
            <a:r>
              <a:rPr lang="en-US" b="1" smtClean="0"/>
              <a:t>Introduction </a:t>
            </a:r>
            <a:r>
              <a:rPr lang="en-US" sz="2200" smtClean="0"/>
              <a:t>(contd</a:t>
            </a:r>
            <a:r>
              <a:rPr lang="en-US" sz="2200" dirty="0" smtClean="0"/>
              <a:t>. 1)</a:t>
            </a:r>
            <a:endParaRPr lang="en-US" sz="2200" dirty="0"/>
          </a:p>
        </p:txBody>
      </p:sp>
    </p:spTree>
    <p:extLst>
      <p:ext uri="{BB962C8B-B14F-4D97-AF65-F5344CB8AC3E}">
        <p14:creationId xmlns:p14="http://schemas.microsoft.com/office/powerpoint/2010/main" val="266597109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6"/>
            <a:ext cx="10077307" cy="1867403"/>
          </a:xfrm>
          <a:ln w="57150">
            <a:solidFill>
              <a:srgbClr val="FFFF00"/>
            </a:solidFill>
          </a:ln>
        </p:spPr>
        <p:txBody>
          <a:bodyPr/>
          <a:lstStyle/>
          <a:p>
            <a:r>
              <a:rPr lang="en-US" sz="3600" b="1" dirty="0"/>
              <a:t>Rapid re-distribution of health workforce capacity, including re-assignment of </a:t>
            </a:r>
            <a:r>
              <a:rPr lang="en-US" sz="3600" b="1" dirty="0" smtClean="0"/>
              <a:t>tasks </a:t>
            </a:r>
            <a:r>
              <a:rPr lang="en-US" sz="2200" dirty="0" smtClean="0"/>
              <a:t>(contd. 2)</a:t>
            </a:r>
            <a:r>
              <a:rPr lang="en-US" sz="2200" dirty="0"/>
              <a:t/>
            </a:r>
            <a:br>
              <a:rPr lang="en-US" sz="2200" dirty="0"/>
            </a:br>
            <a:endParaRPr lang="en-US" sz="2200" dirty="0">
              <a:solidFill>
                <a:schemeClr val="tx1"/>
              </a:solidFill>
            </a:endParaRPr>
          </a:p>
        </p:txBody>
      </p:sp>
      <p:sp>
        <p:nvSpPr>
          <p:cNvPr id="3" name="Content Placeholder 2"/>
          <p:cNvSpPr>
            <a:spLocks noGrp="1"/>
          </p:cNvSpPr>
          <p:nvPr>
            <p:ph idx="1"/>
          </p:nvPr>
        </p:nvSpPr>
        <p:spPr>
          <a:xfrm>
            <a:off x="646111" y="2442949"/>
            <a:ext cx="9911053" cy="4251277"/>
          </a:xfrm>
        </p:spPr>
        <p:txBody>
          <a:bodyPr>
            <a:noAutofit/>
          </a:bodyPr>
          <a:lstStyle/>
          <a:p>
            <a:pPr>
              <a:buClr>
                <a:srgbClr val="FFFF00"/>
              </a:buClr>
            </a:pPr>
            <a:r>
              <a:rPr lang="en-US" sz="2200" b="1" dirty="0"/>
              <a:t>Environmental services staff members who clean all departmental areas during, and out of, working hours must be specifically trained for professional cleaning </a:t>
            </a:r>
            <a:r>
              <a:rPr lang="en-US" sz="2200" b="1" dirty="0" smtClean="0"/>
              <a:t>and decontamination after </a:t>
            </a:r>
            <a:r>
              <a:rPr lang="en-US" sz="2200" b="1" dirty="0"/>
              <a:t>each contact with a high-risk patient</a:t>
            </a:r>
            <a:r>
              <a:rPr lang="en-US" sz="2200" b="1" dirty="0" smtClean="0"/>
              <a:t>.</a:t>
            </a:r>
          </a:p>
          <a:p>
            <a:pPr>
              <a:buClr>
                <a:srgbClr val="FFFF00"/>
              </a:buClr>
            </a:pPr>
            <a:endParaRPr lang="en-US" sz="2200" b="1" dirty="0"/>
          </a:p>
          <a:p>
            <a:pPr>
              <a:buClr>
                <a:srgbClr val="FFFF00"/>
              </a:buClr>
            </a:pPr>
            <a:r>
              <a:rPr lang="en-US" sz="2200" b="1" dirty="0" smtClean="0"/>
              <a:t>Establishing </a:t>
            </a:r>
            <a:r>
              <a:rPr lang="en-US" sz="2200" b="1" dirty="0"/>
              <a:t>periodic virtual staff meetings to update on the local status of the pandemic and enquire about their well-being</a:t>
            </a:r>
            <a:r>
              <a:rPr lang="en-US" sz="2200" b="1" dirty="0" smtClean="0"/>
              <a:t>.</a:t>
            </a:r>
          </a:p>
          <a:p>
            <a:pPr>
              <a:buClr>
                <a:srgbClr val="FFFF00"/>
              </a:buClr>
            </a:pPr>
            <a:endParaRPr lang="en-US" sz="2200" b="1" dirty="0"/>
          </a:p>
          <a:p>
            <a:pPr>
              <a:buClr>
                <a:srgbClr val="FFFF00"/>
              </a:buClr>
            </a:pPr>
            <a:r>
              <a:rPr lang="en-US" sz="2200" b="1" dirty="0"/>
              <a:t>Psychological consultation for staff should be available.</a:t>
            </a:r>
          </a:p>
          <a:p>
            <a:pPr marL="0" indent="0">
              <a:buClr>
                <a:srgbClr val="FFFF00"/>
              </a:buClr>
              <a:buNone/>
            </a:pPr>
            <a:r>
              <a:rPr lang="en-US" sz="2200" dirty="0"/>
              <a:t/>
            </a:r>
            <a:br>
              <a:rPr lang="en-US" sz="2200" dirty="0"/>
            </a:br>
            <a:endParaRPr lang="en-US" sz="2200" dirty="0"/>
          </a:p>
        </p:txBody>
      </p:sp>
    </p:spTree>
    <p:extLst>
      <p:ext uri="{BB962C8B-B14F-4D97-AF65-F5344CB8AC3E}">
        <p14:creationId xmlns:p14="http://schemas.microsoft.com/office/powerpoint/2010/main" val="31209706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6"/>
            <a:ext cx="9404723" cy="1867403"/>
          </a:xfrm>
          <a:ln w="57150">
            <a:solidFill>
              <a:srgbClr val="FFFF00"/>
            </a:solidFill>
          </a:ln>
        </p:spPr>
        <p:txBody>
          <a:bodyPr/>
          <a:lstStyle/>
          <a:p>
            <a:r>
              <a:rPr lang="en-US" sz="3600" b="1" dirty="0" smtClean="0"/>
              <a:t>F. Identify </a:t>
            </a:r>
            <a:r>
              <a:rPr lang="en-US" sz="3600" b="1" dirty="0"/>
              <a:t>mechanisms to maintain the availability of essential equipment and </a:t>
            </a:r>
            <a:r>
              <a:rPr lang="en-US" sz="3600" b="1" dirty="0" smtClean="0"/>
              <a:t>supplies</a:t>
            </a:r>
            <a:r>
              <a:rPr lang="en-US" sz="3600" b="1" dirty="0"/>
              <a:t/>
            </a:r>
            <a:br>
              <a:rPr lang="en-US" sz="3600" b="1" dirty="0"/>
            </a:br>
            <a:endParaRPr lang="en-US" sz="3600" b="1" dirty="0">
              <a:solidFill>
                <a:schemeClr val="tx1"/>
              </a:solidFill>
            </a:endParaRPr>
          </a:p>
        </p:txBody>
      </p:sp>
      <p:sp>
        <p:nvSpPr>
          <p:cNvPr id="3" name="Content Placeholder 2"/>
          <p:cNvSpPr>
            <a:spLocks noGrp="1"/>
          </p:cNvSpPr>
          <p:nvPr>
            <p:ph idx="1"/>
          </p:nvPr>
        </p:nvSpPr>
        <p:spPr>
          <a:xfrm>
            <a:off x="1104293" y="2442949"/>
            <a:ext cx="8946541" cy="4251277"/>
          </a:xfrm>
        </p:spPr>
        <p:txBody>
          <a:bodyPr>
            <a:noAutofit/>
          </a:bodyPr>
          <a:lstStyle/>
          <a:p>
            <a:pPr>
              <a:buClr>
                <a:srgbClr val="FFFF00"/>
              </a:buClr>
            </a:pPr>
            <a:r>
              <a:rPr lang="en-US" sz="2200" dirty="0"/>
              <a:t>Nuclear medicine centers rely on the availability of </a:t>
            </a:r>
            <a:r>
              <a:rPr lang="en-US" sz="2200" dirty="0" smtClean="0"/>
              <a:t>radioisotopes and </a:t>
            </a:r>
            <a:r>
              <a:rPr lang="en-US" sz="2200" dirty="0"/>
              <a:t>the uninterrupted operation of cyclotrons to ensure the provision of </a:t>
            </a:r>
            <a:r>
              <a:rPr lang="en-US" sz="2200" dirty="0" smtClean="0"/>
              <a:t>NM and PET services.</a:t>
            </a:r>
          </a:p>
          <a:p>
            <a:pPr>
              <a:buClr>
                <a:srgbClr val="FFFF00"/>
              </a:buClr>
            </a:pPr>
            <a:endParaRPr lang="en-US" sz="2200" dirty="0"/>
          </a:p>
          <a:p>
            <a:pPr>
              <a:buClr>
                <a:srgbClr val="FFFF00"/>
              </a:buClr>
            </a:pPr>
            <a:r>
              <a:rPr lang="en-US" sz="2200" dirty="0"/>
              <a:t>It is essential for managers of nuclear medicine facilities and cyclotron </a:t>
            </a:r>
            <a:r>
              <a:rPr lang="en-US" sz="2200" dirty="0" err="1"/>
              <a:t>centres</a:t>
            </a:r>
            <a:r>
              <a:rPr lang="en-US" sz="2200" dirty="0"/>
              <a:t> to make a:</a:t>
            </a:r>
          </a:p>
          <a:p>
            <a:pPr lvl="1">
              <a:buClr>
                <a:srgbClr val="FFFF00"/>
              </a:buClr>
            </a:pPr>
            <a:r>
              <a:rPr lang="en-US" sz="2000" dirty="0"/>
              <a:t>List of required supplies</a:t>
            </a:r>
          </a:p>
          <a:p>
            <a:pPr lvl="1">
              <a:buClr>
                <a:srgbClr val="FFFF00"/>
              </a:buClr>
            </a:pPr>
            <a:r>
              <a:rPr lang="en-US" sz="2000" dirty="0"/>
              <a:t>List of all possible suppliers and distribution channels</a:t>
            </a:r>
          </a:p>
          <a:p>
            <a:pPr lvl="1">
              <a:buClr>
                <a:srgbClr val="FFFF00"/>
              </a:buClr>
            </a:pPr>
            <a:r>
              <a:rPr lang="en-US" sz="2000" dirty="0"/>
              <a:t>Maintain a detailed inventory and to coordinate the redistribution of </a:t>
            </a:r>
            <a:r>
              <a:rPr lang="en-US" sz="2000" dirty="0" smtClean="0"/>
              <a:t>supplies</a:t>
            </a:r>
            <a:r>
              <a:rPr lang="en-US" sz="2000" dirty="0"/>
              <a:t/>
            </a:r>
            <a:br>
              <a:rPr lang="en-US" sz="2000" dirty="0"/>
            </a:br>
            <a:endParaRPr lang="en-US" sz="2000" dirty="0"/>
          </a:p>
        </p:txBody>
      </p:sp>
    </p:spTree>
    <p:extLst>
      <p:ext uri="{BB962C8B-B14F-4D97-AF65-F5344CB8AC3E}">
        <p14:creationId xmlns:p14="http://schemas.microsoft.com/office/powerpoint/2010/main" val="1764368307"/>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5" y="2124754"/>
            <a:ext cx="8825657" cy="1915647"/>
          </a:xfrm>
          <a:ln w="76200">
            <a:solidFill>
              <a:srgbClr val="FFFF00"/>
            </a:solidFill>
          </a:ln>
        </p:spPr>
        <p:txBody>
          <a:bodyPr anchor="ctr"/>
          <a:lstStyle/>
          <a:p>
            <a:pPr algn="ctr"/>
            <a:r>
              <a:rPr lang="en-US" sz="5400" b="1" dirty="0" smtClean="0"/>
              <a:t>Conclusion </a:t>
            </a:r>
            <a:endParaRPr lang="en-US" sz="5400" b="1" dirty="0"/>
          </a:p>
        </p:txBody>
      </p:sp>
    </p:spTree>
    <p:extLst>
      <p:ext uri="{BB962C8B-B14F-4D97-AF65-F5344CB8AC3E}">
        <p14:creationId xmlns:p14="http://schemas.microsoft.com/office/powerpoint/2010/main" val="15955692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98410"/>
          </a:xfrm>
          <a:ln w="57150">
            <a:solidFill>
              <a:srgbClr val="FFFF00"/>
            </a:solidFill>
          </a:ln>
        </p:spPr>
        <p:txBody>
          <a:bodyPr/>
          <a:lstStyle/>
          <a:p>
            <a:r>
              <a:rPr lang="en-US" sz="3600" b="1" dirty="0" smtClean="0"/>
              <a:t>Essential considerations</a:t>
            </a:r>
            <a:endParaRPr lang="en-US" sz="3600" b="1" dirty="0"/>
          </a:p>
        </p:txBody>
      </p:sp>
      <p:sp>
        <p:nvSpPr>
          <p:cNvPr id="5" name="Content Placeholder 4"/>
          <p:cNvSpPr>
            <a:spLocks noGrp="1"/>
          </p:cNvSpPr>
          <p:nvPr>
            <p:ph idx="1"/>
          </p:nvPr>
        </p:nvSpPr>
        <p:spPr>
          <a:xfrm>
            <a:off x="1103312" y="1501254"/>
            <a:ext cx="8946541" cy="4747145"/>
          </a:xfrm>
        </p:spPr>
        <p:txBody>
          <a:bodyPr>
            <a:normAutofit lnSpcReduction="10000"/>
          </a:bodyPr>
          <a:lstStyle/>
          <a:p>
            <a:pPr>
              <a:buClr>
                <a:srgbClr val="FFFF00"/>
              </a:buClr>
            </a:pPr>
            <a:r>
              <a:rPr lang="en-US" sz="2200" b="1" dirty="0" smtClean="0"/>
              <a:t>Robust screening process for patients and staff</a:t>
            </a:r>
          </a:p>
          <a:p>
            <a:pPr>
              <a:buClr>
                <a:srgbClr val="FFFF00"/>
              </a:buClr>
            </a:pPr>
            <a:r>
              <a:rPr lang="en-US" sz="2200" b="1" dirty="0" smtClean="0"/>
              <a:t>Identification of patients promptly</a:t>
            </a:r>
          </a:p>
          <a:p>
            <a:pPr>
              <a:buClr>
                <a:srgbClr val="FFFF00"/>
              </a:buClr>
            </a:pPr>
            <a:r>
              <a:rPr lang="en-US" sz="2200" b="1" smtClean="0"/>
              <a:t>Social/ physical distancing</a:t>
            </a:r>
            <a:endParaRPr lang="en-US" sz="2200" b="1" dirty="0" smtClean="0"/>
          </a:p>
          <a:p>
            <a:pPr>
              <a:buClr>
                <a:srgbClr val="FFFF00"/>
              </a:buClr>
            </a:pPr>
            <a:r>
              <a:rPr lang="en-US" sz="2200" b="1" dirty="0" smtClean="0"/>
              <a:t>Training of staff members regarding individual hygiene and appropriate use of PPE</a:t>
            </a:r>
          </a:p>
          <a:p>
            <a:pPr>
              <a:buClr>
                <a:srgbClr val="FFFF00"/>
              </a:buClr>
            </a:pPr>
            <a:r>
              <a:rPr lang="en-US" sz="2200" b="1" dirty="0" smtClean="0"/>
              <a:t>Posters to promote handwashing and proper respiratory hygiene</a:t>
            </a:r>
          </a:p>
          <a:p>
            <a:pPr>
              <a:buClr>
                <a:srgbClr val="FFFF00"/>
              </a:buClr>
            </a:pPr>
            <a:r>
              <a:rPr lang="en-US" sz="2200" b="1" dirty="0" smtClean="0"/>
              <a:t>Cleaning and disinfection of equipment and accessories</a:t>
            </a:r>
          </a:p>
          <a:p>
            <a:pPr>
              <a:buClr>
                <a:srgbClr val="FFFF00"/>
              </a:buClr>
            </a:pPr>
            <a:r>
              <a:rPr lang="en-US" sz="2200" b="1" dirty="0" smtClean="0"/>
              <a:t>Hand sanitizing dispensers</a:t>
            </a:r>
          </a:p>
          <a:p>
            <a:pPr>
              <a:buClr>
                <a:srgbClr val="FFFF00"/>
              </a:buClr>
            </a:pPr>
            <a:r>
              <a:rPr lang="en-US" sz="2200" b="1" dirty="0" smtClean="0"/>
              <a:t>Stay at home and working from home guidelines for staff</a:t>
            </a:r>
          </a:p>
          <a:p>
            <a:pPr>
              <a:buClr>
                <a:srgbClr val="FFFF00"/>
              </a:buClr>
            </a:pPr>
            <a:r>
              <a:rPr lang="en-US" sz="2200" b="1" dirty="0" smtClean="0"/>
              <a:t>Develop a contingency and business continuity plan</a:t>
            </a:r>
          </a:p>
          <a:p>
            <a:pPr>
              <a:buClr>
                <a:srgbClr val="FFFF00"/>
              </a:buClr>
            </a:pPr>
            <a:endParaRPr lang="en-US" sz="2200" dirty="0"/>
          </a:p>
        </p:txBody>
      </p:sp>
    </p:spTree>
    <p:extLst>
      <p:ext uri="{BB962C8B-B14F-4D97-AF65-F5344CB8AC3E}">
        <p14:creationId xmlns:p14="http://schemas.microsoft.com/office/powerpoint/2010/main" val="1166954234"/>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68602" y="736979"/>
            <a:ext cx="8825659" cy="5500048"/>
          </a:xfrm>
          <a:ln w="57150">
            <a:noFill/>
          </a:ln>
        </p:spPr>
        <p:txBody>
          <a:bodyPr anchor="ctr"/>
          <a:lstStyle/>
          <a:p>
            <a:pPr algn="ctr"/>
            <a:r>
              <a:rPr lang="en-US" sz="3200" b="1" dirty="0"/>
              <a:t>The current COVID-19 pandemic poses many challenges for the practice of nuclear medicine. </a:t>
            </a:r>
            <a:r>
              <a:rPr lang="en-US" sz="3200" dirty="0" smtClean="0"/>
              <a:t/>
            </a:r>
            <a:br>
              <a:rPr lang="en-US" sz="3200" dirty="0" smtClean="0"/>
            </a:br>
            <a:r>
              <a:rPr lang="en-US" sz="3200" dirty="0"/>
              <a:t/>
            </a:r>
            <a:br>
              <a:rPr lang="en-US" sz="3200" dirty="0"/>
            </a:br>
            <a:r>
              <a:rPr lang="en-US" sz="3200" b="1" dirty="0" smtClean="0">
                <a:solidFill>
                  <a:srgbClr val="FFFF00"/>
                </a:solidFill>
              </a:rPr>
              <a:t>If </a:t>
            </a:r>
            <a:r>
              <a:rPr lang="en-US" sz="3200" b="1" dirty="0">
                <a:solidFill>
                  <a:srgbClr val="FFFF00"/>
                </a:solidFill>
              </a:rPr>
              <a:t>adequately prepared, departments can continue to deliver their essential services, while mitigating the risk for patients and staff. </a:t>
            </a:r>
            <a:r>
              <a:rPr lang="en-US" sz="3200" b="1" dirty="0" smtClean="0">
                <a:solidFill>
                  <a:srgbClr val="FFFF00"/>
                </a:solidFill>
              </a:rPr>
              <a:t/>
            </a:r>
            <a:br>
              <a:rPr lang="en-US" sz="3200" b="1" dirty="0" smtClean="0">
                <a:solidFill>
                  <a:srgbClr val="FFFF00"/>
                </a:solidFill>
              </a:rPr>
            </a:br>
            <a:r>
              <a:rPr lang="en-US" sz="3200" dirty="0"/>
              <a:t/>
            </a:r>
            <a:br>
              <a:rPr lang="en-US" sz="3200" dirty="0"/>
            </a:br>
            <a:r>
              <a:rPr lang="en-US" sz="3200" b="1" dirty="0" smtClean="0"/>
              <a:t>This </a:t>
            </a:r>
            <a:r>
              <a:rPr lang="en-US" sz="3200" b="1" dirty="0"/>
              <a:t>requires adapting the SOPs, as quickly as possible, to meet the new requirements.</a:t>
            </a:r>
          </a:p>
        </p:txBody>
      </p:sp>
    </p:spTree>
    <p:extLst>
      <p:ext uri="{BB962C8B-B14F-4D97-AF65-F5344CB8AC3E}">
        <p14:creationId xmlns:p14="http://schemas.microsoft.com/office/powerpoint/2010/main" val="4294752304"/>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66398"/>
          </a:xfrm>
        </p:spPr>
        <p:txBody>
          <a:bodyPr/>
          <a:lstStyle/>
          <a:p>
            <a:r>
              <a:rPr lang="en-US" sz="3200" b="1" dirty="0" smtClean="0"/>
              <a:t>References</a:t>
            </a:r>
            <a:endParaRPr lang="en-US" sz="3200" b="1" dirty="0"/>
          </a:p>
        </p:txBody>
      </p:sp>
      <p:sp>
        <p:nvSpPr>
          <p:cNvPr id="3" name="Content Placeholder 2"/>
          <p:cNvSpPr>
            <a:spLocks noGrp="1"/>
          </p:cNvSpPr>
          <p:nvPr>
            <p:ph idx="1"/>
          </p:nvPr>
        </p:nvSpPr>
        <p:spPr>
          <a:xfrm>
            <a:off x="1103312" y="1555845"/>
            <a:ext cx="8946541" cy="4692554"/>
          </a:xfrm>
        </p:spPr>
        <p:txBody>
          <a:bodyPr>
            <a:normAutofit fontScale="55000" lnSpcReduction="20000"/>
          </a:bodyPr>
          <a:lstStyle/>
          <a:p>
            <a:pPr marL="457200" indent="-457200">
              <a:buFont typeface="+mj-lt"/>
              <a:buAutoNum type="arabicPeriod"/>
            </a:pPr>
            <a:r>
              <a:rPr lang="en-US" dirty="0"/>
              <a:t>1. Park SE. Epidemiology, virology, and clinical features of severe acute respiratory syndrome -coronavirus-2 (SARS-CoV-2; coronavirus disease-19). </a:t>
            </a:r>
            <a:r>
              <a:rPr lang="en-US" dirty="0" err="1"/>
              <a:t>Clin</a:t>
            </a:r>
            <a:r>
              <a:rPr lang="en-US" dirty="0"/>
              <a:t> </a:t>
            </a:r>
            <a:r>
              <a:rPr lang="en-US" dirty="0" err="1"/>
              <a:t>Exp</a:t>
            </a:r>
            <a:r>
              <a:rPr lang="en-US" dirty="0"/>
              <a:t> </a:t>
            </a:r>
            <a:r>
              <a:rPr lang="en-US" dirty="0" err="1"/>
              <a:t>Pediatr</a:t>
            </a:r>
            <a:r>
              <a:rPr lang="en-US" dirty="0"/>
              <a:t>. 2020. 10.3345/cep.2020.00493 [</a:t>
            </a:r>
            <a:r>
              <a:rPr lang="en-US" dirty="0" err="1"/>
              <a:t>Epub</a:t>
            </a:r>
            <a:r>
              <a:rPr lang="en-US" dirty="0"/>
              <a:t> ahead of print].</a:t>
            </a:r>
          </a:p>
          <a:p>
            <a:pPr marL="457200" indent="-457200">
              <a:buFont typeface="+mj-lt"/>
              <a:buAutoNum type="arabicPeriod"/>
            </a:pPr>
            <a:r>
              <a:rPr lang="en-US" dirty="0"/>
              <a:t>2. </a:t>
            </a:r>
            <a:r>
              <a:rPr lang="en-US" dirty="0" err="1"/>
              <a:t>Kolifarhood</a:t>
            </a:r>
            <a:r>
              <a:rPr lang="en-US" dirty="0"/>
              <a:t> G, </a:t>
            </a:r>
            <a:r>
              <a:rPr lang="en-US" dirty="0" err="1"/>
              <a:t>Aghaali</a:t>
            </a:r>
            <a:r>
              <a:rPr lang="en-US" dirty="0"/>
              <a:t> M, </a:t>
            </a:r>
            <a:r>
              <a:rPr lang="en-US" dirty="0" err="1"/>
              <a:t>Mozafar</a:t>
            </a:r>
            <a:r>
              <a:rPr lang="en-US" dirty="0"/>
              <a:t> </a:t>
            </a:r>
            <a:r>
              <a:rPr lang="en-US" dirty="0" err="1"/>
              <a:t>Saadati</a:t>
            </a:r>
            <a:r>
              <a:rPr lang="en-US" dirty="0"/>
              <a:t> H, et al. Epidemiological and clinical aspects of Covid-19; a narrative review. Arch </a:t>
            </a:r>
            <a:r>
              <a:rPr lang="en-US" dirty="0" err="1"/>
              <a:t>Acad</a:t>
            </a:r>
            <a:r>
              <a:rPr lang="en-US" dirty="0"/>
              <a:t> </a:t>
            </a:r>
            <a:r>
              <a:rPr lang="en-US" dirty="0" err="1"/>
              <a:t>Emerg</a:t>
            </a:r>
            <a:r>
              <a:rPr lang="en-US" dirty="0"/>
              <a:t> Med. 2020;8(1):e41. [</a:t>
            </a:r>
            <a:r>
              <a:rPr lang="en-US" dirty="0">
                <a:hlinkClick r:id="rId2"/>
              </a:rPr>
              <a:t>PMC free article</a:t>
            </a:r>
            <a:r>
              <a:rPr lang="en-US" dirty="0"/>
              <a:t>] [</a:t>
            </a:r>
            <a:r>
              <a:rPr lang="en-US" dirty="0">
                <a:hlinkClick r:id="rId3"/>
              </a:rPr>
              <a:t>PubMed</a:t>
            </a:r>
            <a:r>
              <a:rPr lang="en-US" dirty="0"/>
              <a:t>] [</a:t>
            </a:r>
            <a:r>
              <a:rPr lang="en-US" dirty="0">
                <a:hlinkClick r:id="rId4"/>
              </a:rPr>
              <a:t>Google Scholar</a:t>
            </a:r>
            <a:r>
              <a:rPr lang="en-US" dirty="0"/>
              <a:t>]</a:t>
            </a:r>
          </a:p>
          <a:p>
            <a:pPr marL="457200" indent="-457200">
              <a:buFont typeface="+mj-lt"/>
              <a:buAutoNum type="arabicPeriod"/>
            </a:pPr>
            <a:r>
              <a:rPr lang="en-US" dirty="0"/>
              <a:t>3. Chan JFW, Yuan S, </a:t>
            </a:r>
            <a:r>
              <a:rPr lang="en-US" dirty="0" err="1"/>
              <a:t>Kok</a:t>
            </a:r>
            <a:r>
              <a:rPr lang="en-US" dirty="0"/>
              <a:t> KH, et al. A familial cluster of pneumonia associated with the 2019 novel coronavirus indicating person-to-person transmission: a study of a family cluster. Lancet. 2020;395(10223):514–523. </a:t>
            </a:r>
            <a:r>
              <a:rPr lang="en-US" dirty="0" err="1"/>
              <a:t>doi</a:t>
            </a:r>
            <a:r>
              <a:rPr lang="en-US" dirty="0"/>
              <a:t>: 10.1016/S0140-6736(20)30154-9. [</a:t>
            </a:r>
            <a:r>
              <a:rPr lang="en-US" dirty="0">
                <a:hlinkClick r:id="rId5"/>
              </a:rPr>
              <a:t>PMC free article</a:t>
            </a:r>
            <a:r>
              <a:rPr lang="en-US" dirty="0"/>
              <a:t>] [</a:t>
            </a:r>
            <a:r>
              <a:rPr lang="en-US" dirty="0">
                <a:hlinkClick r:id="rId6"/>
              </a:rPr>
              <a:t>PubMed</a:t>
            </a:r>
            <a:r>
              <a:rPr lang="en-US" dirty="0"/>
              <a:t>] [</a:t>
            </a:r>
            <a:r>
              <a:rPr lang="en-US" dirty="0" err="1">
                <a:hlinkClick r:id="rId7"/>
              </a:rPr>
              <a:t>CrossRef</a:t>
            </a:r>
            <a:r>
              <a:rPr lang="en-US" dirty="0"/>
              <a:t>] [</a:t>
            </a:r>
            <a:r>
              <a:rPr lang="en-US" dirty="0">
                <a:hlinkClick r:id="rId8"/>
              </a:rPr>
              <a:t>Google Scholar</a:t>
            </a:r>
            <a:r>
              <a:rPr lang="en-US" dirty="0"/>
              <a:t>]</a:t>
            </a:r>
          </a:p>
          <a:p>
            <a:pPr marL="457200" indent="-457200">
              <a:buFont typeface="+mj-lt"/>
              <a:buAutoNum type="arabicPeriod"/>
            </a:pPr>
            <a:r>
              <a:rPr lang="en-US" dirty="0"/>
              <a:t>4. </a:t>
            </a:r>
            <a:r>
              <a:rPr lang="en-US" dirty="0" err="1"/>
              <a:t>Weiyi</a:t>
            </a:r>
            <a:r>
              <a:rPr lang="en-US" dirty="0"/>
              <a:t> T, Jamil A. The cardiovascular burden of coronavirus disease 2019 (COVID-19) with a focus on congenital heart disease. International Journal of Cardiology Published: March. 2020;28. 10.1016/j.ijcard.2020.03.063.</a:t>
            </a:r>
          </a:p>
          <a:p>
            <a:pPr marL="457200" indent="-457200">
              <a:buFont typeface="+mj-lt"/>
              <a:buAutoNum type="arabicPeriod"/>
            </a:pPr>
            <a:r>
              <a:rPr lang="en-US" dirty="0"/>
              <a:t>5. WHO - coronavirus disease (COVID-19) Pandemic </a:t>
            </a:r>
            <a:r>
              <a:rPr lang="en-US" dirty="0">
                <a:hlinkClick r:id="rId9"/>
              </a:rPr>
              <a:t>https://www.who.int/emergencies/diseases/novel-coronavirus-2019</a:t>
            </a:r>
            <a:r>
              <a:rPr lang="en-US" dirty="0"/>
              <a:t> Accessed April 7, 2020.</a:t>
            </a:r>
          </a:p>
          <a:p>
            <a:pPr marL="457200" indent="-457200">
              <a:buFont typeface="+mj-lt"/>
              <a:buAutoNum type="arabicPeriod"/>
            </a:pPr>
            <a:r>
              <a:rPr lang="en-US" dirty="0"/>
              <a:t>6. John Hopkins – Coronavirus Resource Centre. </a:t>
            </a:r>
            <a:r>
              <a:rPr lang="en-US" dirty="0">
                <a:hlinkClick r:id="rId10"/>
              </a:rPr>
              <a:t>https://coronavirus.jhu.edu/data</a:t>
            </a:r>
            <a:r>
              <a:rPr lang="en-US" dirty="0"/>
              <a:t> Accessed April 7, 2020.</a:t>
            </a:r>
          </a:p>
          <a:p>
            <a:pPr marL="457200" indent="-457200">
              <a:buFont typeface="+mj-lt"/>
              <a:buAutoNum type="arabicPeriod"/>
            </a:pPr>
            <a:r>
              <a:rPr lang="en-US" dirty="0"/>
              <a:t>7. WHO - Minimum requirements for infection prevention and control (IPC) </a:t>
            </a:r>
            <a:r>
              <a:rPr lang="en-US" dirty="0" err="1"/>
              <a:t>programmes</a:t>
            </a:r>
            <a:r>
              <a:rPr lang="en-US" dirty="0"/>
              <a:t>. </a:t>
            </a:r>
            <a:r>
              <a:rPr lang="en-US" dirty="0">
                <a:hlinkClick r:id="rId11"/>
              </a:rPr>
              <a:t>https://www.who.int/infection-prevention/publications/min-req-IPC-manual/en/</a:t>
            </a:r>
            <a:r>
              <a:rPr lang="en-US" dirty="0"/>
              <a:t> Accessed April 7, 2020.</a:t>
            </a:r>
          </a:p>
          <a:p>
            <a:pPr marL="457200" indent="-457200">
              <a:buFont typeface="+mj-lt"/>
              <a:buAutoNum type="arabicPeriod"/>
            </a:pPr>
            <a:r>
              <a:rPr lang="en-US" dirty="0"/>
              <a:t>8. IAEA webinar ‘coronavirus disease (COVID-19) pandemic: challenges for the nuclear medicine departments’ </a:t>
            </a:r>
            <a:r>
              <a:rPr lang="en-US" dirty="0">
                <a:hlinkClick r:id="rId12"/>
              </a:rPr>
              <a:t>https://humanhealth.iaea.org/HHW/covid19/webinars.html</a:t>
            </a:r>
            <a:r>
              <a:rPr lang="en-US" dirty="0"/>
              <a:t> Accessed April 7, 2020.</a:t>
            </a:r>
          </a:p>
          <a:p>
            <a:pPr marL="457200" indent="-457200">
              <a:buFont typeface="+mj-lt"/>
              <a:buAutoNum type="arabicPeriod"/>
            </a:pPr>
            <a:r>
              <a:rPr lang="en-US" dirty="0"/>
              <a:t>9. WHO - coronavirus disease (COVID-19) technical guidance: maintaining Essential Health Services and Systems. </a:t>
            </a:r>
            <a:r>
              <a:rPr lang="en-US" dirty="0">
                <a:hlinkClick r:id="rId13"/>
              </a:rPr>
              <a:t>https://www.who.int/emergencies/diseases/novel-coronavirus-2019/technical-guidance/maintaining-essential-health-services-and-systems</a:t>
            </a:r>
            <a:r>
              <a:rPr lang="en-US" dirty="0"/>
              <a:t> Accessed April 7, 2020.</a:t>
            </a:r>
          </a:p>
          <a:p>
            <a:pPr marL="457200" indent="-457200">
              <a:buFont typeface="+mj-lt"/>
              <a:buAutoNum type="arabicPeriod"/>
            </a:pPr>
            <a:r>
              <a:rPr lang="en-US" dirty="0"/>
              <a:t>10. WHO - rational use of personal protective equipment (PPE) for coronavirus disease (COVID-19) Interim guidance 19 March 2020. </a:t>
            </a:r>
            <a:r>
              <a:rPr lang="en-US" dirty="0">
                <a:hlinkClick r:id="rId14"/>
              </a:rPr>
              <a:t>https://apps.who.int/iris/bitstream/handle/10665/331498/WHO-2019-nCoV-IPCPPE_use-2020.2-eng.pdf</a:t>
            </a:r>
            <a:r>
              <a:rPr lang="en-US" dirty="0"/>
              <a:t> Accessed April 7, 2020</a:t>
            </a:r>
            <a:r>
              <a:rPr lang="en-US" dirty="0" smtClean="0"/>
              <a:t>.</a:t>
            </a:r>
            <a:endParaRPr lang="en-US" dirty="0"/>
          </a:p>
        </p:txBody>
      </p:sp>
    </p:spTree>
    <p:extLst>
      <p:ext uri="{BB962C8B-B14F-4D97-AF65-F5344CB8AC3E}">
        <p14:creationId xmlns:p14="http://schemas.microsoft.com/office/powerpoint/2010/main" val="2859964100"/>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666398"/>
          </a:xfrm>
        </p:spPr>
        <p:txBody>
          <a:bodyPr/>
          <a:lstStyle/>
          <a:p>
            <a:r>
              <a:rPr lang="en-US" sz="3200" b="1" dirty="0" smtClean="0"/>
              <a:t>References </a:t>
            </a:r>
            <a:r>
              <a:rPr lang="en-US" sz="2000" dirty="0" smtClean="0"/>
              <a:t>(Contd. 1)</a:t>
            </a:r>
            <a:endParaRPr lang="en-US" sz="2000" dirty="0"/>
          </a:p>
        </p:txBody>
      </p:sp>
      <p:sp>
        <p:nvSpPr>
          <p:cNvPr id="3" name="Content Placeholder 2"/>
          <p:cNvSpPr>
            <a:spLocks noGrp="1"/>
          </p:cNvSpPr>
          <p:nvPr>
            <p:ph idx="1"/>
          </p:nvPr>
        </p:nvSpPr>
        <p:spPr>
          <a:xfrm>
            <a:off x="1103312" y="1555845"/>
            <a:ext cx="8946541" cy="4692554"/>
          </a:xfrm>
        </p:spPr>
        <p:txBody>
          <a:bodyPr>
            <a:normAutofit/>
          </a:bodyPr>
          <a:lstStyle/>
          <a:p>
            <a:pPr>
              <a:buFont typeface="+mj-lt"/>
              <a:buAutoNum type="arabicPeriod" startAt="11"/>
            </a:pPr>
            <a:r>
              <a:rPr lang="en-US" sz="1100" dirty="0"/>
              <a:t>11. </a:t>
            </a:r>
            <a:r>
              <a:rPr lang="en-US" sz="1100" dirty="0" err="1"/>
              <a:t>Ferioli</a:t>
            </a:r>
            <a:r>
              <a:rPr lang="en-US" sz="1100" dirty="0"/>
              <a:t> M, </a:t>
            </a:r>
            <a:r>
              <a:rPr lang="en-US" sz="1100" dirty="0" err="1"/>
              <a:t>Cisternino</a:t>
            </a:r>
            <a:r>
              <a:rPr lang="en-US" sz="1100" dirty="0"/>
              <a:t> C, Leo V, et al. Protecting healthcare workers from SARS-CoV-2 infection: practical indications. </a:t>
            </a:r>
            <a:r>
              <a:rPr lang="en-US" sz="1100" dirty="0" err="1"/>
              <a:t>Eur</a:t>
            </a:r>
            <a:r>
              <a:rPr lang="en-US" sz="1100" dirty="0"/>
              <a:t> </a:t>
            </a:r>
            <a:r>
              <a:rPr lang="en-US" sz="1100" dirty="0" err="1"/>
              <a:t>Respir</a:t>
            </a:r>
            <a:r>
              <a:rPr lang="en-US" sz="1100" dirty="0"/>
              <a:t> Rev. 2020;29:200068. </a:t>
            </a:r>
            <a:r>
              <a:rPr lang="en-US" sz="1100" dirty="0" err="1"/>
              <a:t>doi</a:t>
            </a:r>
            <a:r>
              <a:rPr lang="en-US" sz="1100" dirty="0"/>
              <a:t>: 10.1183/16000617.0068-2020. [</a:t>
            </a:r>
            <a:r>
              <a:rPr lang="en-US" sz="1100" dirty="0">
                <a:hlinkClick r:id="rId2"/>
              </a:rPr>
              <a:t>PMC free article</a:t>
            </a:r>
            <a:r>
              <a:rPr lang="en-US" sz="1100" dirty="0"/>
              <a:t>] [</a:t>
            </a:r>
            <a:r>
              <a:rPr lang="en-US" sz="1100" dirty="0">
                <a:hlinkClick r:id="rId3"/>
              </a:rPr>
              <a:t>PubMed</a:t>
            </a:r>
            <a:r>
              <a:rPr lang="en-US" sz="1100" dirty="0"/>
              <a:t>] [</a:t>
            </a:r>
            <a:r>
              <a:rPr lang="en-US" sz="1100" dirty="0" err="1">
                <a:hlinkClick r:id="rId4"/>
              </a:rPr>
              <a:t>CrossRef</a:t>
            </a:r>
            <a:r>
              <a:rPr lang="en-US" sz="1100" dirty="0"/>
              <a:t>] [</a:t>
            </a:r>
            <a:r>
              <a:rPr lang="en-US" sz="1100" dirty="0">
                <a:hlinkClick r:id="rId5"/>
              </a:rPr>
              <a:t>Google Scholar</a:t>
            </a:r>
            <a:r>
              <a:rPr lang="en-US" sz="1100" dirty="0"/>
              <a:t>]</a:t>
            </a:r>
          </a:p>
          <a:p>
            <a:pPr>
              <a:buFont typeface="+mj-lt"/>
              <a:buAutoNum type="arabicPeriod" startAt="11"/>
            </a:pPr>
            <a:r>
              <a:rPr lang="en-US" sz="1100" dirty="0"/>
              <a:t>12. Huang HL, Allie R, </a:t>
            </a:r>
            <a:r>
              <a:rPr lang="en-US" sz="1100" dirty="0" err="1"/>
              <a:t>Gnanasegaran</a:t>
            </a:r>
            <a:r>
              <a:rPr lang="en-US" sz="1100" dirty="0"/>
              <a:t> G, </a:t>
            </a:r>
            <a:r>
              <a:rPr lang="en-US" sz="1100" dirty="0" err="1"/>
              <a:t>Bomanji</a:t>
            </a:r>
            <a:r>
              <a:rPr lang="en-US" sz="1100" dirty="0"/>
              <a:t> J. COVID19—nuclear medicine departments, be prepared! </a:t>
            </a:r>
            <a:r>
              <a:rPr lang="en-US" sz="1100" dirty="0" err="1"/>
              <a:t>Nucl</a:t>
            </a:r>
            <a:r>
              <a:rPr lang="en-US" sz="1100" dirty="0"/>
              <a:t> Med </a:t>
            </a:r>
            <a:r>
              <a:rPr lang="en-US" sz="1100" dirty="0" err="1"/>
              <a:t>Commun</a:t>
            </a:r>
            <a:r>
              <a:rPr lang="en-US" sz="1100" dirty="0"/>
              <a:t>. 2020;41(4):297–299. </a:t>
            </a:r>
            <a:r>
              <a:rPr lang="en-US" sz="1100" dirty="0" err="1"/>
              <a:t>doi</a:t>
            </a:r>
            <a:r>
              <a:rPr lang="en-US" sz="1100" dirty="0"/>
              <a:t>: 10.1097/MNM.0000000000001183. [</a:t>
            </a:r>
            <a:r>
              <a:rPr lang="en-US" sz="1100" dirty="0">
                <a:hlinkClick r:id="rId6"/>
              </a:rPr>
              <a:t>PMC free article</a:t>
            </a:r>
            <a:r>
              <a:rPr lang="en-US" sz="1100" dirty="0"/>
              <a:t>] [</a:t>
            </a:r>
            <a:r>
              <a:rPr lang="en-US" sz="1100" dirty="0">
                <a:hlinkClick r:id="rId7"/>
              </a:rPr>
              <a:t>PubMed</a:t>
            </a:r>
            <a:r>
              <a:rPr lang="en-US" sz="1100" dirty="0"/>
              <a:t>] [</a:t>
            </a:r>
            <a:r>
              <a:rPr lang="en-US" sz="1100" dirty="0" err="1">
                <a:hlinkClick r:id="rId8"/>
              </a:rPr>
              <a:t>CrossRef</a:t>
            </a:r>
            <a:r>
              <a:rPr lang="en-US" sz="1100" dirty="0"/>
              <a:t>] [</a:t>
            </a:r>
            <a:r>
              <a:rPr lang="en-US" sz="1100" dirty="0">
                <a:hlinkClick r:id="rId9"/>
              </a:rPr>
              <a:t>Google Scholar</a:t>
            </a:r>
            <a:r>
              <a:rPr lang="en-US" sz="1100" dirty="0"/>
              <a:t>]</a:t>
            </a:r>
          </a:p>
          <a:p>
            <a:pPr>
              <a:buFont typeface="+mj-lt"/>
              <a:buAutoNum type="arabicPeriod" startAt="11"/>
            </a:pPr>
            <a:r>
              <a:rPr lang="en-US" sz="1100" dirty="0"/>
              <a:t>13. Lam WW, </a:t>
            </a:r>
            <a:r>
              <a:rPr lang="en-US" sz="1100" dirty="0" err="1"/>
              <a:t>Loke</a:t>
            </a:r>
            <a:r>
              <a:rPr lang="en-US" sz="1100" dirty="0"/>
              <a:t> KS, Wong WY, et al. Facing a disruptive threat: how can a nuclear medicine service be prepared for the coronavirus outbreak. </a:t>
            </a:r>
            <a:r>
              <a:rPr lang="en-US" sz="1100" dirty="0" err="1"/>
              <a:t>Eur</a:t>
            </a:r>
            <a:r>
              <a:rPr lang="en-US" sz="1100" dirty="0"/>
              <a:t> J </a:t>
            </a:r>
            <a:r>
              <a:rPr lang="en-US" sz="1100" dirty="0" err="1"/>
              <a:t>Nucl</a:t>
            </a:r>
            <a:r>
              <a:rPr lang="en-US" sz="1100" dirty="0"/>
              <a:t> Med </a:t>
            </a:r>
            <a:r>
              <a:rPr lang="en-US" sz="1100" dirty="0" err="1"/>
              <a:t>Mol</a:t>
            </a:r>
            <a:r>
              <a:rPr lang="en-US" sz="1100" dirty="0"/>
              <a:t> Imaging. 2020;2020. 10.1007/s00259-020-04790-2 Accessed April 7, 2020.</a:t>
            </a:r>
          </a:p>
          <a:p>
            <a:pPr>
              <a:buFont typeface="+mj-lt"/>
              <a:buAutoNum type="arabicPeriod" startAt="11"/>
            </a:pPr>
            <a:r>
              <a:rPr lang="en-US" sz="1100" dirty="0"/>
              <a:t>14. </a:t>
            </a:r>
            <a:r>
              <a:rPr lang="en-US" sz="1100" dirty="0" err="1"/>
              <a:t>Hicham</a:t>
            </a:r>
            <a:r>
              <a:rPr lang="en-US" sz="1100" dirty="0"/>
              <a:t> S, </a:t>
            </a:r>
            <a:r>
              <a:rPr lang="en-US" sz="1100" dirty="0" err="1"/>
              <a:t>Venkatesh</a:t>
            </a:r>
            <a:r>
              <a:rPr lang="en-US" sz="1100" dirty="0"/>
              <a:t> M, </a:t>
            </a:r>
            <a:r>
              <a:rPr lang="en-US" sz="1100" dirty="0" err="1"/>
              <a:t>Mouaz</a:t>
            </a:r>
            <a:r>
              <a:rPr lang="en-US" sz="1100" dirty="0"/>
              <a:t> A. </a:t>
            </a:r>
            <a:r>
              <a:rPr lang="en-US" sz="1100" i="1" dirty="0"/>
              <a:t>et al.</a:t>
            </a:r>
            <a:r>
              <a:rPr lang="en-US" sz="1100" dirty="0"/>
              <a:t> Guidance and best practices for nuclear cardiology laboratories during the coronavirus disease 2019 (COVID-19) pandemic: an information statement from ASNC and SNMMI. </a:t>
            </a:r>
            <a:r>
              <a:rPr lang="en-US" sz="1100" dirty="0">
                <a:hlinkClick r:id="rId10"/>
              </a:rPr>
              <a:t>https://zenodo.org/record/3738020#.XoizHfZuLn-</a:t>
            </a:r>
            <a:r>
              <a:rPr lang="en-US" sz="1100" dirty="0"/>
              <a:t> Accessed April 7, 2020.</a:t>
            </a:r>
          </a:p>
          <a:p>
            <a:pPr>
              <a:buFont typeface="+mj-lt"/>
              <a:buAutoNum type="arabicPeriod" startAt="11"/>
            </a:pPr>
            <a:r>
              <a:rPr lang="en-US" sz="1100" dirty="0"/>
              <a:t>15. </a:t>
            </a:r>
            <a:r>
              <a:rPr lang="en-US" sz="1100" dirty="0" err="1"/>
              <a:t>Czernin</a:t>
            </a:r>
            <a:r>
              <a:rPr lang="en-US" sz="1100" dirty="0"/>
              <a:t> J, Fanti S, Meyer PT, et al. Nuclear Medicine operations in the times of COVID-19: strategies, precautions, and experiences. J </a:t>
            </a:r>
            <a:r>
              <a:rPr lang="en-US" sz="1100" dirty="0" err="1"/>
              <a:t>Nucl</a:t>
            </a:r>
            <a:r>
              <a:rPr lang="en-US" sz="1100" dirty="0"/>
              <a:t> Med, published on April 1. 2020. 10.2967/jnumed.120.245738.</a:t>
            </a:r>
          </a:p>
          <a:p>
            <a:pPr>
              <a:buFont typeface="+mj-lt"/>
              <a:buAutoNum type="arabicPeriod" startAt="11"/>
            </a:pPr>
            <a:r>
              <a:rPr lang="en-US" sz="1100" dirty="0"/>
              <a:t>16. Nature research journal—is the coronavirus airborne? Experts can’t agree </a:t>
            </a:r>
            <a:r>
              <a:rPr lang="en-US" sz="1100" dirty="0">
                <a:hlinkClick r:id="rId11"/>
              </a:rPr>
              <a:t>https://www.nature.com/articles/d41586-020-00974-w</a:t>
            </a:r>
            <a:r>
              <a:rPr lang="en-US" sz="1100" dirty="0"/>
              <a:t> Accessed April 7, 2020.</a:t>
            </a:r>
          </a:p>
          <a:p>
            <a:pPr>
              <a:buFont typeface="+mj-lt"/>
              <a:buAutoNum type="arabicPeriod" startAt="11"/>
            </a:pPr>
            <a:r>
              <a:rPr lang="en-US" sz="1100" dirty="0"/>
              <a:t>17. CDC—interim guidance for healthcare facilities: preparing for community transmission of COVID-19 in the United States. </a:t>
            </a:r>
            <a:r>
              <a:rPr lang="en-US" sz="1100" dirty="0">
                <a:hlinkClick r:id="rId12"/>
              </a:rPr>
              <a:t>https://www.cdc.gov/coronavirus/2019-ncov/hcp/guidance-hcf.html?CDC.html</a:t>
            </a:r>
            <a:r>
              <a:rPr lang="en-US" sz="1100" dirty="0"/>
              <a:t> Accessed April 7, 2020.</a:t>
            </a:r>
          </a:p>
        </p:txBody>
      </p:sp>
    </p:spTree>
    <p:extLst>
      <p:ext uri="{BB962C8B-B14F-4D97-AF65-F5344CB8AC3E}">
        <p14:creationId xmlns:p14="http://schemas.microsoft.com/office/powerpoint/2010/main" val="3903222248"/>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5400" b="1" dirty="0" smtClean="0">
                <a:solidFill>
                  <a:srgbClr val="FFFF00"/>
                </a:solidFill>
              </a:rPr>
              <a:t>Thank You!!!</a:t>
            </a:r>
            <a:endParaRPr lang="en-US" sz="5400" b="1" dirty="0">
              <a:solidFill>
                <a:srgbClr val="FFFF00"/>
              </a:solidFill>
            </a:endParaRPr>
          </a:p>
        </p:txBody>
      </p:sp>
      <p:sp>
        <p:nvSpPr>
          <p:cNvPr id="3" name="Content Placeholder 2"/>
          <p:cNvSpPr>
            <a:spLocks noGrp="1"/>
          </p:cNvSpPr>
          <p:nvPr>
            <p:ph idx="1"/>
          </p:nvPr>
        </p:nvSpPr>
        <p:spPr/>
        <p:txBody>
          <a:bodyPr/>
          <a:lstStyle/>
          <a:p>
            <a:endParaRPr lang="en-US" dirty="0"/>
          </a:p>
        </p:txBody>
      </p:sp>
    </p:spTree>
    <p:extLst>
      <p:ext uri="{BB962C8B-B14F-4D97-AF65-F5344CB8AC3E}">
        <p14:creationId xmlns:p14="http://schemas.microsoft.com/office/powerpoint/2010/main" val="56950803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Clr>
                <a:srgbClr val="FFFF00"/>
              </a:buClr>
            </a:pPr>
            <a:r>
              <a:rPr lang="en-US" sz="2200" b="1" dirty="0"/>
              <a:t>The coronavirus disease 19 (</a:t>
            </a:r>
            <a:r>
              <a:rPr lang="en-US" sz="2200" b="1" dirty="0">
                <a:solidFill>
                  <a:srgbClr val="FFFF00"/>
                </a:solidFill>
              </a:rPr>
              <a:t>COVID-19</a:t>
            </a:r>
            <a:r>
              <a:rPr lang="en-US" sz="2200" b="1" dirty="0"/>
              <a:t>) is a highly transmittable and pathogenic viral </a:t>
            </a:r>
            <a:r>
              <a:rPr lang="en-US" sz="2200" b="1" dirty="0" smtClean="0"/>
              <a:t>infection, transmitted </a:t>
            </a:r>
            <a:r>
              <a:rPr lang="en-US" sz="2200" b="1" dirty="0"/>
              <a:t>via respiratory droplets and fomites during close </a:t>
            </a:r>
            <a:r>
              <a:rPr lang="en-US" sz="2200" b="1" dirty="0" smtClean="0"/>
              <a:t>contact </a:t>
            </a:r>
            <a:r>
              <a:rPr lang="en-US" sz="2200" b="1" dirty="0"/>
              <a:t>between an infector and an </a:t>
            </a:r>
            <a:r>
              <a:rPr lang="en-US" sz="2200" b="1" dirty="0" err="1"/>
              <a:t>infectee</a:t>
            </a:r>
            <a:r>
              <a:rPr lang="en-US" sz="2200" b="1" dirty="0"/>
              <a:t>. </a:t>
            </a:r>
            <a:endParaRPr lang="en-US" sz="2200" b="1" dirty="0" smtClean="0"/>
          </a:p>
          <a:p>
            <a:pPr>
              <a:buClr>
                <a:srgbClr val="FFFF00"/>
              </a:buClr>
            </a:pPr>
            <a:endParaRPr lang="en-US" sz="2200" b="1" dirty="0"/>
          </a:p>
          <a:p>
            <a:pPr>
              <a:buClr>
                <a:srgbClr val="FFFF00"/>
              </a:buClr>
            </a:pPr>
            <a:r>
              <a:rPr lang="en-US" sz="2200" b="1" dirty="0" smtClean="0"/>
              <a:t>The </a:t>
            </a:r>
            <a:r>
              <a:rPr lang="en-US" sz="2200" b="1" dirty="0"/>
              <a:t>coronaviruses mainly infect epithelial cells in the lung</a:t>
            </a:r>
            <a:r>
              <a:rPr lang="en-US" sz="2200" b="1"/>
              <a:t>, </a:t>
            </a:r>
            <a:r>
              <a:rPr lang="en-US" sz="2200" b="1" smtClean="0"/>
              <a:t>later on also causing diffuse intravascular coagulation leading to vascular occlusion.</a:t>
            </a:r>
          </a:p>
          <a:p>
            <a:pPr>
              <a:buClr>
                <a:srgbClr val="FFFF00"/>
              </a:buClr>
            </a:pPr>
            <a:r>
              <a:rPr lang="en-US" sz="2200" b="1" smtClean="0"/>
              <a:t>COVID-19 has been </a:t>
            </a:r>
            <a:r>
              <a:rPr lang="en-US" sz="2200" b="1" dirty="0"/>
              <a:t>detected in respiratory, fecal, and blood specimens of patients infected with the </a:t>
            </a:r>
            <a:r>
              <a:rPr lang="en-US" sz="2200" b="1" dirty="0" smtClean="0"/>
              <a:t>virus.</a:t>
            </a:r>
            <a:endParaRPr lang="en-US" sz="2200" b="1" dirty="0"/>
          </a:p>
        </p:txBody>
      </p:sp>
      <p:sp>
        <p:nvSpPr>
          <p:cNvPr id="4" name="Title 1"/>
          <p:cNvSpPr>
            <a:spLocks noGrp="1"/>
          </p:cNvSpPr>
          <p:nvPr>
            <p:ph type="title"/>
          </p:nvPr>
        </p:nvSpPr>
        <p:spPr>
          <a:xfrm>
            <a:off x="646111" y="452718"/>
            <a:ext cx="9404723" cy="794191"/>
          </a:xfrm>
          <a:ln w="57150">
            <a:solidFill>
              <a:srgbClr val="FFFF00"/>
            </a:solidFill>
          </a:ln>
        </p:spPr>
        <p:txBody>
          <a:bodyPr/>
          <a:lstStyle/>
          <a:p>
            <a:r>
              <a:rPr lang="en-US" b="1" smtClean="0"/>
              <a:t>Introduction </a:t>
            </a:r>
            <a:r>
              <a:rPr lang="en-US" sz="2200" smtClean="0"/>
              <a:t>(contd</a:t>
            </a:r>
            <a:r>
              <a:rPr lang="en-US" sz="2200" dirty="0"/>
              <a:t>. </a:t>
            </a:r>
            <a:r>
              <a:rPr lang="en-US" sz="2200" dirty="0" smtClean="0"/>
              <a:t>2)</a:t>
            </a:r>
            <a:endParaRPr lang="en-US" sz="2200" b="1" dirty="0"/>
          </a:p>
        </p:txBody>
      </p:sp>
    </p:spTree>
    <p:extLst>
      <p:ext uri="{BB962C8B-B14F-4D97-AF65-F5344CB8AC3E}">
        <p14:creationId xmlns:p14="http://schemas.microsoft.com/office/powerpoint/2010/main" val="396965510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a:bodyPr>
          <a:lstStyle/>
          <a:p>
            <a:pPr>
              <a:buClr>
                <a:srgbClr val="FFFF00"/>
              </a:buClr>
            </a:pPr>
            <a:r>
              <a:rPr lang="en-US" sz="2200" dirty="0"/>
              <a:t>On </a:t>
            </a:r>
            <a:r>
              <a:rPr lang="en-US" sz="2200" u="sng" dirty="0"/>
              <a:t>February 3, 2020</a:t>
            </a:r>
            <a:r>
              <a:rPr lang="en-US" sz="2200" dirty="0"/>
              <a:t>, the World Health Organization declared </a:t>
            </a:r>
            <a:r>
              <a:rPr lang="en-US" sz="2200" b="1" dirty="0">
                <a:solidFill>
                  <a:srgbClr val="FFFF00"/>
                </a:solidFill>
              </a:rPr>
              <a:t>a public health emergency of international concern</a:t>
            </a:r>
            <a:r>
              <a:rPr lang="en-US" sz="2200" dirty="0"/>
              <a:t>, and on </a:t>
            </a:r>
            <a:r>
              <a:rPr lang="en-US" sz="2200" u="sng" dirty="0" smtClean="0"/>
              <a:t>March </a:t>
            </a:r>
            <a:r>
              <a:rPr lang="en-US" sz="2200" u="sng" dirty="0"/>
              <a:t>11, declared </a:t>
            </a:r>
            <a:r>
              <a:rPr lang="en-US" sz="2200" u="sng" dirty="0" smtClean="0"/>
              <a:t>COVID-19  </a:t>
            </a:r>
          </a:p>
          <a:p>
            <a:pPr>
              <a:buClr>
                <a:srgbClr val="FFFF00"/>
              </a:buClr>
            </a:pPr>
            <a:endParaRPr lang="en-US" sz="2200" dirty="0"/>
          </a:p>
          <a:p>
            <a:pPr>
              <a:buClr>
                <a:srgbClr val="FFFF00"/>
              </a:buClr>
            </a:pPr>
            <a:r>
              <a:rPr lang="en-US" sz="2200" dirty="0" smtClean="0"/>
              <a:t>The </a:t>
            </a:r>
            <a:r>
              <a:rPr lang="en-US" sz="2200" dirty="0"/>
              <a:t>total number of confirmed cases, deaths associated with COVID-19, and affected countries and territories continues to </a:t>
            </a:r>
            <a:r>
              <a:rPr lang="en-US" sz="2200" smtClean="0"/>
              <a:t>grow.</a:t>
            </a:r>
          </a:p>
          <a:p>
            <a:pPr>
              <a:buClr>
                <a:srgbClr val="FFFF00"/>
              </a:buClr>
            </a:pPr>
            <a:r>
              <a:rPr lang="en-US" sz="2200" smtClean="0"/>
              <a:t>In Pakitsan the first case of COVID-19 was confirmed on 26 February 2020.</a:t>
            </a:r>
            <a:endParaRPr lang="en-US" sz="2200" dirty="0"/>
          </a:p>
        </p:txBody>
      </p:sp>
      <p:sp>
        <p:nvSpPr>
          <p:cNvPr id="4" name="Title 1"/>
          <p:cNvSpPr txBox="1">
            <a:spLocks/>
          </p:cNvSpPr>
          <p:nvPr/>
        </p:nvSpPr>
        <p:spPr>
          <a:xfrm>
            <a:off x="645130" y="468641"/>
            <a:ext cx="9404723" cy="764414"/>
          </a:xfrm>
          <a:prstGeom prst="rect">
            <a:avLst/>
          </a:prstGeom>
          <a:ln w="57150">
            <a:solidFill>
              <a:srgbClr val="FFFF00"/>
            </a:solidFill>
          </a:ln>
        </p:spPr>
        <p:txBody>
          <a:bodyPr vert="horz" lIns="91440" tIns="45720" rIns="91440" bIns="45720" rtlCol="0" anchor="t">
            <a:noAutofit/>
          </a:bodyPr>
          <a:lstStyle>
            <a:lvl1pPr algn="l" defTabSz="457200" rtl="0" eaLnBrk="1" latinLnBrk="0" hangingPunct="1">
              <a:spcBef>
                <a:spcPct val="0"/>
              </a:spcBef>
              <a:buNone/>
              <a:defRPr sz="4200" b="0" i="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r>
              <a:rPr lang="en-US" b="1" smtClean="0"/>
              <a:t>Introduction </a:t>
            </a:r>
            <a:r>
              <a:rPr lang="en-US" sz="2200" smtClean="0"/>
              <a:t>(contd</a:t>
            </a:r>
            <a:r>
              <a:rPr lang="en-US" sz="2200" dirty="0"/>
              <a:t>. </a:t>
            </a:r>
            <a:r>
              <a:rPr lang="en-US" sz="2200" dirty="0" smtClean="0"/>
              <a:t>3)</a:t>
            </a:r>
            <a:endParaRPr lang="en-US" sz="2200" b="1" dirty="0"/>
          </a:p>
        </p:txBody>
      </p:sp>
      <p:sp>
        <p:nvSpPr>
          <p:cNvPr id="5" name="Rectangle 4"/>
          <p:cNvSpPr/>
          <p:nvPr/>
        </p:nvSpPr>
        <p:spPr>
          <a:xfrm>
            <a:off x="5718411" y="2784145"/>
            <a:ext cx="1719618" cy="327546"/>
          </a:xfrm>
          <a:prstGeom prst="rect">
            <a:avLst/>
          </a:prstGeom>
          <a:solidFill>
            <a:srgbClr val="FFFF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b="1" dirty="0" smtClean="0">
                <a:solidFill>
                  <a:srgbClr val="FF0000"/>
                </a:solidFill>
              </a:rPr>
              <a:t>A Pandemic </a:t>
            </a:r>
            <a:endParaRPr lang="en-US" b="1" dirty="0">
              <a:solidFill>
                <a:srgbClr val="FF0000"/>
              </a:solidFill>
            </a:endParaRPr>
          </a:p>
        </p:txBody>
      </p:sp>
    </p:spTree>
    <p:extLst>
      <p:ext uri="{BB962C8B-B14F-4D97-AF65-F5344CB8AC3E}">
        <p14:creationId xmlns:p14="http://schemas.microsoft.com/office/powerpoint/2010/main" val="3159209872"/>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780337"/>
          </a:xfrm>
          <a:ln w="57150">
            <a:solidFill>
              <a:srgbClr val="FFFF00"/>
            </a:solidFill>
          </a:ln>
        </p:spPr>
        <p:txBody>
          <a:bodyPr/>
          <a:lstStyle/>
          <a:p>
            <a:r>
              <a:rPr lang="en-US" b="1" smtClean="0"/>
              <a:t>Introduction </a:t>
            </a:r>
            <a:r>
              <a:rPr lang="en-US" sz="2200" smtClean="0"/>
              <a:t>(contd</a:t>
            </a:r>
            <a:r>
              <a:rPr lang="en-US" sz="2200" dirty="0"/>
              <a:t>. </a:t>
            </a:r>
            <a:r>
              <a:rPr lang="en-US" sz="2200" dirty="0" smtClean="0"/>
              <a:t>4)</a:t>
            </a:r>
            <a:endParaRPr lang="en-US" sz="2200" b="1" dirty="0"/>
          </a:p>
        </p:txBody>
      </p:sp>
      <p:sp>
        <p:nvSpPr>
          <p:cNvPr id="3" name="Content Placeholder 2"/>
          <p:cNvSpPr>
            <a:spLocks noGrp="1"/>
          </p:cNvSpPr>
          <p:nvPr>
            <p:ph idx="1"/>
          </p:nvPr>
        </p:nvSpPr>
        <p:spPr>
          <a:xfrm>
            <a:off x="1103312" y="2052918"/>
            <a:ext cx="9980324" cy="4195481"/>
          </a:xfrm>
        </p:spPr>
        <p:txBody>
          <a:bodyPr>
            <a:normAutofit/>
          </a:bodyPr>
          <a:lstStyle/>
          <a:p>
            <a:pPr>
              <a:buClr>
                <a:srgbClr val="FFFF00"/>
              </a:buClr>
            </a:pPr>
            <a:r>
              <a:rPr lang="en-US" sz="2200" b="1" dirty="0"/>
              <a:t>Health care providers around the world </a:t>
            </a:r>
            <a:r>
              <a:rPr lang="en-US" sz="2200" b="1" dirty="0" smtClean="0"/>
              <a:t>are </a:t>
            </a:r>
            <a:r>
              <a:rPr lang="en-US" sz="2200" b="1" dirty="0"/>
              <a:t>rapidly adjusting their standard operating procedures (SOPs) to cope with the pandemic cases and deliver their services. </a:t>
            </a:r>
            <a:endParaRPr lang="en-US" sz="2200" b="1" dirty="0" smtClean="0"/>
          </a:p>
          <a:p>
            <a:pPr>
              <a:buClr>
                <a:srgbClr val="FFFF00"/>
              </a:buClr>
            </a:pPr>
            <a:endParaRPr lang="en-US" sz="2200" b="1" dirty="0"/>
          </a:p>
          <a:p>
            <a:pPr>
              <a:buClr>
                <a:srgbClr val="FFFF00"/>
              </a:buClr>
            </a:pPr>
            <a:r>
              <a:rPr lang="en-US" sz="2200" b="1" dirty="0" smtClean="0"/>
              <a:t>This </a:t>
            </a:r>
            <a:r>
              <a:rPr lang="en-US" sz="2200" b="1" dirty="0"/>
              <a:t>is done in line with local guidance, resources available, and the advice of the World Health Organization (</a:t>
            </a:r>
            <a:r>
              <a:rPr lang="en-US" sz="2200" b="1"/>
              <a:t>WHO</a:t>
            </a:r>
            <a:r>
              <a:rPr lang="en-US" sz="2200" b="1" smtClean="0"/>
              <a:t>) as well as of the </a:t>
            </a:r>
            <a:r>
              <a:rPr lang="en-US" sz="2200" b="1" dirty="0"/>
              <a:t>Minimum Requirements for infection prevention and control (IPC) </a:t>
            </a:r>
            <a:r>
              <a:rPr lang="en-US" sz="2200" b="1" dirty="0" smtClean="0"/>
              <a:t>programs.</a:t>
            </a:r>
            <a:endParaRPr lang="en-US" sz="2200" b="1" dirty="0"/>
          </a:p>
        </p:txBody>
      </p:sp>
    </p:spTree>
    <p:extLst>
      <p:ext uri="{BB962C8B-B14F-4D97-AF65-F5344CB8AC3E}">
        <p14:creationId xmlns:p14="http://schemas.microsoft.com/office/powerpoint/2010/main" val="166054670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46111" y="452718"/>
            <a:ext cx="9404723" cy="877318"/>
          </a:xfrm>
          <a:ln w="57150">
            <a:solidFill>
              <a:srgbClr val="FFFF00"/>
            </a:solidFill>
          </a:ln>
        </p:spPr>
        <p:txBody>
          <a:bodyPr/>
          <a:lstStyle/>
          <a:p>
            <a:r>
              <a:rPr lang="en-US" b="1" dirty="0" smtClean="0"/>
              <a:t>Objective</a:t>
            </a:r>
            <a:endParaRPr lang="en-US" b="1" dirty="0"/>
          </a:p>
        </p:txBody>
      </p:sp>
      <p:sp>
        <p:nvSpPr>
          <p:cNvPr id="3" name="Content Placeholder 2"/>
          <p:cNvSpPr>
            <a:spLocks noGrp="1"/>
          </p:cNvSpPr>
          <p:nvPr>
            <p:ph idx="1"/>
          </p:nvPr>
        </p:nvSpPr>
        <p:spPr>
          <a:xfrm>
            <a:off x="1104293" y="2475998"/>
            <a:ext cx="8946541" cy="2600969"/>
          </a:xfrm>
        </p:spPr>
        <p:txBody>
          <a:bodyPr>
            <a:normAutofit/>
          </a:bodyPr>
          <a:lstStyle/>
          <a:p>
            <a:pPr marL="0" indent="0">
              <a:buNone/>
            </a:pPr>
            <a:r>
              <a:rPr lang="en-US" sz="2800" b="1" dirty="0"/>
              <a:t>The objective of this guide is </a:t>
            </a:r>
            <a:r>
              <a:rPr lang="en-US" sz="2800" b="1" dirty="0" smtClean="0"/>
              <a:t>to provide </a:t>
            </a:r>
            <a:r>
              <a:rPr lang="en-US" sz="2800" b="1" dirty="0"/>
              <a:t>comprehensive advice on all aspects of nuclear medicine </a:t>
            </a:r>
            <a:r>
              <a:rPr lang="en-US" sz="2800" b="1" dirty="0" smtClean="0"/>
              <a:t>practice and </a:t>
            </a:r>
            <a:r>
              <a:rPr lang="en-US" sz="2800" b="1" dirty="0"/>
              <a:t>facilities during this time of adjustment and adaptation to the COVID-19 pandemic.</a:t>
            </a:r>
          </a:p>
        </p:txBody>
      </p:sp>
    </p:spTree>
    <p:extLst>
      <p:ext uri="{BB962C8B-B14F-4D97-AF65-F5344CB8AC3E}">
        <p14:creationId xmlns:p14="http://schemas.microsoft.com/office/powerpoint/2010/main" val="54385806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solidFill>
            <a:srgbClr val="FFFF00"/>
          </a:solidFill>
        </p:spPr>
        <p:txBody>
          <a:bodyPr/>
          <a:lstStyle/>
          <a:p>
            <a:r>
              <a:rPr lang="en-US" b="1" dirty="0">
                <a:solidFill>
                  <a:schemeClr val="bg1"/>
                </a:solidFill>
              </a:rPr>
              <a:t>During the </a:t>
            </a:r>
            <a:r>
              <a:rPr lang="en-US" b="1" dirty="0">
                <a:solidFill>
                  <a:srgbClr val="FF0000"/>
                </a:solidFill>
              </a:rPr>
              <a:t>COVID-19</a:t>
            </a:r>
            <a:r>
              <a:rPr lang="en-US" b="1" dirty="0"/>
              <a:t> </a:t>
            </a:r>
            <a:r>
              <a:rPr lang="en-US" b="1" dirty="0" smtClean="0">
                <a:solidFill>
                  <a:srgbClr val="FF0000"/>
                </a:solidFill>
              </a:rPr>
              <a:t>Pandemic</a:t>
            </a:r>
            <a:endParaRPr lang="en-US" b="1" dirty="0">
              <a:solidFill>
                <a:srgbClr val="FF0000"/>
              </a:solidFill>
            </a:endParaRPr>
          </a:p>
        </p:txBody>
      </p:sp>
      <p:sp>
        <p:nvSpPr>
          <p:cNvPr id="3" name="Content Placeholder 2"/>
          <p:cNvSpPr>
            <a:spLocks noGrp="1"/>
          </p:cNvSpPr>
          <p:nvPr>
            <p:ph idx="1"/>
          </p:nvPr>
        </p:nvSpPr>
        <p:spPr>
          <a:xfrm>
            <a:off x="1104293" y="2257635"/>
            <a:ext cx="8946541" cy="4195481"/>
          </a:xfrm>
        </p:spPr>
        <p:txBody>
          <a:bodyPr>
            <a:normAutofit/>
          </a:bodyPr>
          <a:lstStyle/>
          <a:p>
            <a:pPr>
              <a:buClr>
                <a:srgbClr val="FFFF00"/>
              </a:buClr>
            </a:pPr>
            <a:r>
              <a:rPr lang="en-US" sz="2200" b="1" smtClean="0"/>
              <a:t>Certain SOPs </a:t>
            </a:r>
            <a:r>
              <a:rPr lang="en-US" sz="2200" b="1" dirty="0"/>
              <a:t>in nuclear medicine (NM) departments should be adapted. </a:t>
            </a:r>
            <a:endParaRPr lang="en-US" sz="2200" b="1" dirty="0" smtClean="0"/>
          </a:p>
          <a:p>
            <a:pPr>
              <a:buClr>
                <a:srgbClr val="FFFF00"/>
              </a:buClr>
            </a:pPr>
            <a:endParaRPr lang="en-US" sz="2200" b="1" dirty="0" smtClean="0"/>
          </a:p>
          <a:p>
            <a:pPr>
              <a:buClr>
                <a:srgbClr val="FFFF00"/>
              </a:buClr>
            </a:pPr>
            <a:r>
              <a:rPr lang="en-US" sz="2200" b="1" dirty="0" smtClean="0"/>
              <a:t>Special </a:t>
            </a:r>
            <a:r>
              <a:rPr lang="en-US" sz="2200" b="1" dirty="0"/>
              <a:t>emphasis must be placed </a:t>
            </a:r>
            <a:r>
              <a:rPr lang="en-US" sz="2200" b="1" dirty="0" smtClean="0"/>
              <a:t>on:</a:t>
            </a:r>
          </a:p>
          <a:p>
            <a:pPr lvl="1">
              <a:buClr>
                <a:srgbClr val="FFFF00"/>
              </a:buClr>
            </a:pPr>
            <a:r>
              <a:rPr lang="en-US" sz="2200" b="1" smtClean="0"/>
              <a:t>Minimizing </a:t>
            </a:r>
            <a:r>
              <a:rPr lang="en-US" sz="2200" b="1" dirty="0"/>
              <a:t>the risk to staff, patients, and family </a:t>
            </a:r>
            <a:r>
              <a:rPr lang="en-US" sz="2200" b="1" dirty="0" smtClean="0"/>
              <a:t>members</a:t>
            </a:r>
          </a:p>
          <a:p>
            <a:pPr lvl="1">
              <a:buClr>
                <a:srgbClr val="FFFF00"/>
              </a:buClr>
            </a:pPr>
            <a:r>
              <a:rPr lang="en-US" sz="2200" b="1" dirty="0" smtClean="0"/>
              <a:t>and </a:t>
            </a:r>
            <a:r>
              <a:rPr lang="en-US" sz="2200" b="1" dirty="0"/>
              <a:t>controlling the transmission of the virus while continuing to provide the essential and critical </a:t>
            </a:r>
            <a:r>
              <a:rPr lang="en-US" sz="2200" b="1"/>
              <a:t>services</a:t>
            </a:r>
            <a:r>
              <a:rPr lang="en-US" sz="2200" b="1" smtClean="0"/>
              <a:t>.</a:t>
            </a:r>
          </a:p>
          <a:p>
            <a:pPr>
              <a:buClr>
                <a:srgbClr val="FFFF00"/>
              </a:buClr>
            </a:pPr>
            <a:r>
              <a:rPr lang="en-US" sz="2400" b="1"/>
              <a:t>In light of WHO recommendations NM departments must be flexible and adapt, considering the stage of the epidemic in the population they serve.</a:t>
            </a:r>
          </a:p>
          <a:p>
            <a:pPr>
              <a:buClr>
                <a:srgbClr val="FFFF00"/>
              </a:buClr>
            </a:pPr>
            <a:endParaRPr lang="en-US" sz="2400" dirty="0"/>
          </a:p>
        </p:txBody>
      </p:sp>
    </p:spTree>
    <p:extLst>
      <p:ext uri="{BB962C8B-B14F-4D97-AF65-F5344CB8AC3E}">
        <p14:creationId xmlns:p14="http://schemas.microsoft.com/office/powerpoint/2010/main" val="57579151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955" y="2124754"/>
            <a:ext cx="8825657" cy="1915647"/>
          </a:xfrm>
          <a:ln w="76200">
            <a:solidFill>
              <a:srgbClr val="FFFF00"/>
            </a:solidFill>
          </a:ln>
        </p:spPr>
        <p:txBody>
          <a:bodyPr anchor="ctr"/>
          <a:lstStyle/>
          <a:p>
            <a:pPr algn="ctr"/>
            <a:r>
              <a:rPr lang="en-US" sz="5400" b="1" dirty="0" smtClean="0"/>
              <a:t>Recommendations </a:t>
            </a:r>
            <a:endParaRPr lang="en-US" sz="5400" b="1" dirty="0"/>
          </a:p>
        </p:txBody>
      </p:sp>
    </p:spTree>
    <p:extLst>
      <p:ext uri="{BB962C8B-B14F-4D97-AF65-F5344CB8AC3E}">
        <p14:creationId xmlns:p14="http://schemas.microsoft.com/office/powerpoint/2010/main" val="2097707141"/>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Ion">
  <a:themeElements>
    <a:clrScheme name="Ion">
      <a:dk1>
        <a:sysClr val="windowText" lastClr="000000"/>
      </a:dk1>
      <a:lt1>
        <a:sysClr val="window" lastClr="FFFFFF"/>
      </a:lt1>
      <a:dk2>
        <a:srgbClr val="1E5155"/>
      </a:dk2>
      <a:lt2>
        <a:srgbClr val="EBEBEB"/>
      </a:lt2>
      <a:accent1>
        <a:srgbClr val="B01513"/>
      </a:accent1>
      <a:accent2>
        <a:srgbClr val="EA6312"/>
      </a:accent2>
      <a:accent3>
        <a:srgbClr val="E6B729"/>
      </a:accent3>
      <a:accent4>
        <a:srgbClr val="6AAC90"/>
      </a:accent4>
      <a:accent5>
        <a:srgbClr val="54849A"/>
      </a:accent5>
      <a:accent6>
        <a:srgbClr val="9E5E9B"/>
      </a:accent6>
      <a:hlink>
        <a:srgbClr val="58C1BA"/>
      </a:hlink>
      <a:folHlink>
        <a:srgbClr val="9DFFCB"/>
      </a:folHlink>
    </a:clrScheme>
    <a:fontScheme name="Ion">
      <a:majorFont>
        <a:latin typeface="Century Gothic"/>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on">
      <a:fillStyleLst>
        <a:solidFill>
          <a:schemeClr val="phClr"/>
        </a:solidFill>
        <a:gradFill rotWithShape="1">
          <a:gsLst>
            <a:gs pos="0">
              <a:schemeClr val="phClr">
                <a:tint val="64000"/>
                <a:lumMod val="118000"/>
              </a:schemeClr>
            </a:gs>
            <a:gs pos="100000">
              <a:schemeClr val="phClr">
                <a:tint val="92000"/>
                <a:alpha val="100000"/>
                <a:lumMod val="110000"/>
              </a:schemeClr>
            </a:gs>
          </a:gsLst>
          <a:lin ang="5400000" scaled="0"/>
        </a:gradFill>
        <a:gradFill rotWithShape="1">
          <a:gsLst>
            <a:gs pos="0">
              <a:schemeClr val="phClr">
                <a:tint val="98000"/>
                <a:lumMod val="114000"/>
              </a:schemeClr>
            </a:gs>
            <a:gs pos="100000">
              <a:schemeClr val="phClr">
                <a:shade val="90000"/>
                <a:lumMod val="84000"/>
              </a:schemeClr>
            </a:gs>
          </a:gsLst>
          <a:lin ang="5400000" scaled="0"/>
        </a:gradFill>
      </a:fillStyleLst>
      <a:lnStyleLst>
        <a:ln w="9525" cap="rnd" cmpd="sng" algn="ctr">
          <a:solidFill>
            <a:schemeClr val="phClr"/>
          </a:solidFill>
          <a:prstDash val="solid"/>
        </a:ln>
        <a:ln w="19050" cap="rnd" cmpd="sng" algn="ctr">
          <a:solidFill>
            <a:schemeClr val="phClr"/>
          </a:solidFill>
          <a:prstDash val="solid"/>
        </a:ln>
        <a:ln w="28575" cap="rnd" cmpd="sng"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63500" dist="38100" dir="5400000" rotWithShape="0">
              <a:srgbClr val="000000">
                <a:alpha val="60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7000"/>
                <a:hueMod val="88000"/>
                <a:satMod val="130000"/>
                <a:lumMod val="124000"/>
              </a:schemeClr>
            </a:gs>
            <a:gs pos="100000">
              <a:schemeClr val="phClr">
                <a:tint val="96000"/>
                <a:shade val="88000"/>
                <a:hueMod val="108000"/>
                <a:satMod val="164000"/>
                <a:lumMod val="76000"/>
              </a:schemeClr>
            </a:gs>
          </a:gsLst>
          <a:path path="circle">
            <a:fillToRect l="45000" t="65000" r="125000" b="100000"/>
          </a:path>
        </a:gradFill>
        <a:blipFill rotWithShape="1">
          <a:blip xmlns:r="http://schemas.openxmlformats.org/officeDocument/2006/relationships" r:embed="rId1">
            <a:duotone>
              <a:schemeClr val="phClr">
                <a:shade val="69000"/>
                <a:hueMod val="108000"/>
                <a:satMod val="164000"/>
                <a:lumMod val="74000"/>
              </a:schemeClr>
              <a:schemeClr val="phClr">
                <a:tint val="96000"/>
                <a:hueMod val="88000"/>
                <a:satMod val="140000"/>
                <a:lumMod val="132000"/>
              </a:schemeClr>
            </a:duotone>
          </a:blip>
          <a:stretch/>
        </a:blipFill>
      </a:bgFillStyleLst>
    </a:fmtScheme>
  </a:themeElements>
  <a:objectDefaults/>
  <a:extraClrSchemeLst/>
  <a:extLst>
    <a:ext uri="{05A4C25C-085E-4340-85A3-A5531E510DB2}">
      <thm15:themeFamily xmlns:thm15="http://schemas.microsoft.com/office/thememl/2012/main" xmlns="" name="Ion" id="{B8441ADB-2E43-4AF7-B97A-BD870242C6A8}" vid="{292E63A9-BB86-4E3D-B92A-7223C6510D2E}"/>
    </a:ext>
  </a:extLst>
</a:theme>
</file>

<file path=docProps/app.xml><?xml version="1.0" encoding="utf-8"?>
<Properties xmlns="http://schemas.openxmlformats.org/officeDocument/2006/extended-properties" xmlns:vt="http://schemas.openxmlformats.org/officeDocument/2006/docPropsVTypes">
  <Template>Ion</Template>
  <TotalTime>4880</TotalTime>
  <Words>1991</Words>
  <Application>Microsoft Office PowerPoint</Application>
  <PresentationFormat>Custom</PresentationFormat>
  <Paragraphs>205</Paragraphs>
  <Slides>37</Slides>
  <Notes>0</Notes>
  <HiddenSlides>0</HiddenSlides>
  <MMClips>0</MMClips>
  <ScaleCrop>false</ScaleCrop>
  <HeadingPairs>
    <vt:vector size="4" baseType="variant">
      <vt:variant>
        <vt:lpstr>Theme</vt:lpstr>
      </vt:variant>
      <vt:variant>
        <vt:i4>1</vt:i4>
      </vt:variant>
      <vt:variant>
        <vt:lpstr>Slide Titles</vt:lpstr>
      </vt:variant>
      <vt:variant>
        <vt:i4>37</vt:i4>
      </vt:variant>
    </vt:vector>
  </HeadingPairs>
  <TitlesOfParts>
    <vt:vector size="38" baseType="lpstr">
      <vt:lpstr>Ion</vt:lpstr>
      <vt:lpstr>    Nuclear Medicine Services During and After COVID-19 Pandemic: Guidance for Departments and Institutes.   Dr. Aakif Ullah Khan Director, Institute of Radiotherapy and Nuclear Medicine (IRNUM), Peshawar. President, Pakistan Society of Nuclear Medicine Life member Radiological Society of Pakistan </vt:lpstr>
      <vt:lpstr>Introduction</vt:lpstr>
      <vt:lpstr>Introduction (contd. 1)</vt:lpstr>
      <vt:lpstr>Introduction (contd. 2)</vt:lpstr>
      <vt:lpstr>PowerPoint Presentation</vt:lpstr>
      <vt:lpstr>Introduction (contd. 4)</vt:lpstr>
      <vt:lpstr>Objective</vt:lpstr>
      <vt:lpstr>During the COVID-19 Pandemic</vt:lpstr>
      <vt:lpstr>Recommendations </vt:lpstr>
      <vt:lpstr>Recommendations </vt:lpstr>
      <vt:lpstr>A. Establish simplified purpose-designed governance and coordination mechanisms </vt:lpstr>
      <vt:lpstr>Establish simplified purpose-designed governance and coordination mechanisms (Contd. 1)</vt:lpstr>
      <vt:lpstr>PowerPoint Presentation</vt:lpstr>
      <vt:lpstr>B. Identify context-relevant essential services </vt:lpstr>
      <vt:lpstr>Identify context-relevant essential services (Contd.1)  </vt:lpstr>
      <vt:lpstr>C. Optimize service delivery settings and platforms </vt:lpstr>
      <vt:lpstr>Optimize service delivery settings and platforms (Contd. 1)</vt:lpstr>
      <vt:lpstr>Optimize service delivery settings and platforms (Contd. 2)</vt:lpstr>
      <vt:lpstr>D. Establish effective patient flow (screening, triage, and targeted referral) at all levels.  </vt:lpstr>
      <vt:lpstr>Establish effective patient flow (screening, triage, and targeted referral) at all levels (Contd. 1)  </vt:lpstr>
      <vt:lpstr>(i). Patient arrival, waiting area  </vt:lpstr>
      <vt:lpstr>(i). Patient arrival, waiting area (contd. 1)  </vt:lpstr>
      <vt:lpstr>(i) Patient arrival, waiting area (contd. 2)  </vt:lpstr>
      <vt:lpstr>(ii). During injection and scan  </vt:lpstr>
      <vt:lpstr>During injection and scan (contd. 1)  </vt:lpstr>
      <vt:lpstr>(iii) When the patient is scanned and goes home  </vt:lpstr>
      <vt:lpstr>(iii). When the patient is scanned and goes home (contd. 1)  </vt:lpstr>
      <vt:lpstr>(E) Rapid re-distribution of health workforce capacity, including re-assignment of tasks </vt:lpstr>
      <vt:lpstr>Rapid re-distribution of health workforce capacity, including re-assignment of tasks (contd. 1) </vt:lpstr>
      <vt:lpstr>Rapid re-distribution of health workforce capacity, including re-assignment of tasks (contd. 2) </vt:lpstr>
      <vt:lpstr>F. Identify mechanisms to maintain the availability of essential equipment and supplies </vt:lpstr>
      <vt:lpstr>Conclusion </vt:lpstr>
      <vt:lpstr>Essential considerations</vt:lpstr>
      <vt:lpstr>The current COVID-19 pandemic poses many challenges for the practice of nuclear medicine.   If adequately prepared, departments can continue to deliver their essential services, while mitigating the risk for patients and staff.   This requires adapting the SOPs, as quickly as possible, to meet the new requirements.</vt:lpstr>
      <vt:lpstr>References</vt:lpstr>
      <vt:lpstr>References (Contd. 1)</vt:lpstr>
      <vt:lpstr>Thank You!!!</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COVID-19 Pandemic: Guidance for Nuclear Medicine Departments</dc:title>
  <dc:creator>Rabia Zia</dc:creator>
  <cp:lastModifiedBy>pc</cp:lastModifiedBy>
  <cp:revision>45</cp:revision>
  <dcterms:created xsi:type="dcterms:W3CDTF">2020-04-25T06:06:10Z</dcterms:created>
  <dcterms:modified xsi:type="dcterms:W3CDTF">2020-05-01T15:21:36Z</dcterms:modified>
  <cp:contentStatus>Final</cp:contentStatus>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arkAsFinal">
    <vt:bool>true</vt:bool>
  </property>
</Properties>
</file>